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354" r:id="rId2"/>
    <p:sldId id="355" r:id="rId3"/>
    <p:sldId id="356" r:id="rId4"/>
    <p:sldId id="345" r:id="rId5"/>
    <p:sldId id="344" r:id="rId6"/>
    <p:sldId id="346" r:id="rId7"/>
    <p:sldId id="343" r:id="rId8"/>
    <p:sldId id="326" r:id="rId9"/>
    <p:sldId id="325" r:id="rId10"/>
    <p:sldId id="331" r:id="rId11"/>
    <p:sldId id="340" r:id="rId12"/>
    <p:sldId id="341" r:id="rId13"/>
    <p:sldId id="347" r:id="rId14"/>
    <p:sldId id="332" r:id="rId15"/>
    <p:sldId id="339" r:id="rId16"/>
    <p:sldId id="333" r:id="rId17"/>
    <p:sldId id="348" r:id="rId18"/>
    <p:sldId id="335" r:id="rId19"/>
    <p:sldId id="349" r:id="rId20"/>
    <p:sldId id="350" r:id="rId21"/>
    <p:sldId id="295" r:id="rId22"/>
    <p:sldId id="327" r:id="rId23"/>
    <p:sldId id="342" r:id="rId24"/>
    <p:sldId id="329" r:id="rId25"/>
    <p:sldId id="352" r:id="rId26"/>
    <p:sldId id="353" r:id="rId27"/>
  </p:sldIdLst>
  <p:sldSz cx="9144000" cy="6858000" type="screen4x3"/>
  <p:notesSz cx="7019925" cy="9305925"/>
  <p:custDataLst>
    <p:tags r:id="rId30"/>
  </p:custDataLst>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EAEAEA"/>
    <a:srgbClr val="CC0000"/>
    <a:srgbClr val="FFFF99"/>
    <a:srgbClr val="0099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54651" autoAdjust="0"/>
  </p:normalViewPr>
  <p:slideViewPr>
    <p:cSldViewPr snapToGrid="0">
      <p:cViewPr varScale="1">
        <p:scale>
          <a:sx n="30" d="100"/>
          <a:sy n="30" d="100"/>
        </p:scale>
        <p:origin x="183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41968" cy="465615"/>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8915" name="Rectangle 3"/>
          <p:cNvSpPr>
            <a:spLocks noGrp="1" noChangeArrowheads="1"/>
          </p:cNvSpPr>
          <p:nvPr>
            <p:ph type="dt" sz="quarter" idx="1"/>
          </p:nvPr>
        </p:nvSpPr>
        <p:spPr bwMode="auto">
          <a:xfrm>
            <a:off x="3976333" y="0"/>
            <a:ext cx="3041968" cy="465615"/>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p:cNvSpPr>
            <a:spLocks noGrp="1" noChangeArrowheads="1"/>
          </p:cNvSpPr>
          <p:nvPr>
            <p:ph type="ftr" sz="quarter" idx="2"/>
          </p:nvPr>
        </p:nvSpPr>
        <p:spPr bwMode="auto">
          <a:xfrm>
            <a:off x="0" y="8838722"/>
            <a:ext cx="3041968" cy="465615"/>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3976333" y="8838722"/>
            <a:ext cx="3041968" cy="465615"/>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r" eaLnBrk="1" hangingPunct="1">
              <a:defRPr sz="1200">
                <a:latin typeface="Arial" charset="0"/>
              </a:defRPr>
            </a:lvl1pPr>
          </a:lstStyle>
          <a:p>
            <a:pPr>
              <a:defRPr/>
            </a:pPr>
            <a:fld id="{793D5E70-FEFC-45EA-846E-0F0911DC96CF}" type="slidenum">
              <a:rPr lang="en-US"/>
              <a:pPr>
                <a:defRPr/>
              </a:pPr>
              <a:t>‹#›</a:t>
            </a:fld>
            <a:endParaRPr lang="en-US"/>
          </a:p>
        </p:txBody>
      </p:sp>
    </p:spTree>
    <p:extLst>
      <p:ext uri="{BB962C8B-B14F-4D97-AF65-F5344CB8AC3E}">
        <p14:creationId xmlns:p14="http://schemas.microsoft.com/office/powerpoint/2010/main" val="2953323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968" cy="465615"/>
          </a:xfrm>
          <a:prstGeom prst="rect">
            <a:avLst/>
          </a:prstGeom>
          <a:noFill/>
          <a:ln w="9525">
            <a:noFill/>
            <a:miter lim="800000"/>
            <a:headEnd/>
            <a:tailEnd/>
          </a:ln>
          <a:effectLst/>
        </p:spPr>
        <p:txBody>
          <a:bodyPr vert="horz" wrap="square" lIns="92493" tIns="46246" rIns="92493" bIns="46246" numCol="1" anchor="t" anchorCtr="0" compatLnSpc="1">
            <a:prstTxWarp prst="textNoShape">
              <a:avLst/>
            </a:prstTxWarp>
          </a:bodyPr>
          <a:lstStyle>
            <a:lvl1pPr defTabSz="924941" eaLnBrk="1" hangingPunct="1">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976333" y="0"/>
            <a:ext cx="3041968" cy="465615"/>
          </a:xfrm>
          <a:prstGeom prst="rect">
            <a:avLst/>
          </a:prstGeom>
          <a:noFill/>
          <a:ln w="9525">
            <a:noFill/>
            <a:miter lim="800000"/>
            <a:headEnd/>
            <a:tailEnd/>
          </a:ln>
          <a:effectLst/>
        </p:spPr>
        <p:txBody>
          <a:bodyPr vert="horz" wrap="square" lIns="92493" tIns="46246" rIns="92493" bIns="46246" numCol="1" anchor="t" anchorCtr="0" compatLnSpc="1">
            <a:prstTxWarp prst="textNoShape">
              <a:avLst/>
            </a:prstTxWarp>
          </a:bodyPr>
          <a:lstStyle>
            <a:lvl1pPr algn="r" defTabSz="924941"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2688" y="696913"/>
            <a:ext cx="4656137" cy="34925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993" y="4420951"/>
            <a:ext cx="5615940" cy="4187349"/>
          </a:xfrm>
          <a:prstGeom prst="rect">
            <a:avLst/>
          </a:prstGeom>
          <a:noFill/>
          <a:ln w="9525">
            <a:noFill/>
            <a:miter lim="800000"/>
            <a:headEnd/>
            <a:tailEnd/>
          </a:ln>
          <a:effectLst/>
        </p:spPr>
        <p:txBody>
          <a:bodyPr vert="horz" wrap="square" lIns="92493" tIns="46246" rIns="92493"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8722"/>
            <a:ext cx="3041968" cy="465615"/>
          </a:xfrm>
          <a:prstGeom prst="rect">
            <a:avLst/>
          </a:prstGeom>
          <a:noFill/>
          <a:ln w="9525">
            <a:noFill/>
            <a:miter lim="800000"/>
            <a:headEnd/>
            <a:tailEnd/>
          </a:ln>
          <a:effectLst/>
        </p:spPr>
        <p:txBody>
          <a:bodyPr vert="horz" wrap="square" lIns="92493" tIns="46246" rIns="92493" bIns="46246" numCol="1" anchor="b" anchorCtr="0" compatLnSpc="1">
            <a:prstTxWarp prst="textNoShape">
              <a:avLst/>
            </a:prstTxWarp>
          </a:bodyPr>
          <a:lstStyle>
            <a:lvl1pPr defTabSz="924941" eaLnBrk="1" hangingPunct="1">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976333" y="8838722"/>
            <a:ext cx="3041968" cy="465615"/>
          </a:xfrm>
          <a:prstGeom prst="rect">
            <a:avLst/>
          </a:prstGeom>
          <a:noFill/>
          <a:ln w="9525">
            <a:noFill/>
            <a:miter lim="800000"/>
            <a:headEnd/>
            <a:tailEnd/>
          </a:ln>
          <a:effectLst/>
        </p:spPr>
        <p:txBody>
          <a:bodyPr vert="horz" wrap="square" lIns="92493" tIns="46246" rIns="92493" bIns="46246" numCol="1" anchor="b" anchorCtr="0" compatLnSpc="1">
            <a:prstTxWarp prst="textNoShape">
              <a:avLst/>
            </a:prstTxWarp>
          </a:bodyPr>
          <a:lstStyle>
            <a:lvl1pPr algn="r" defTabSz="924941" eaLnBrk="1" hangingPunct="1">
              <a:defRPr sz="1200">
                <a:latin typeface="Arial" charset="0"/>
              </a:defRPr>
            </a:lvl1pPr>
          </a:lstStyle>
          <a:p>
            <a:pPr>
              <a:defRPr/>
            </a:pPr>
            <a:fld id="{DD29B113-F26F-4486-8354-3029369E2C77}" type="slidenum">
              <a:rPr lang="en-US"/>
              <a:pPr>
                <a:defRPr/>
              </a:pPr>
              <a:t>‹#›</a:t>
            </a:fld>
            <a:endParaRPr lang="en-US"/>
          </a:p>
        </p:txBody>
      </p:sp>
    </p:spTree>
    <p:extLst>
      <p:ext uri="{BB962C8B-B14F-4D97-AF65-F5344CB8AC3E}">
        <p14:creationId xmlns:p14="http://schemas.microsoft.com/office/powerpoint/2010/main" val="3549595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Good morning or afternoon depending on your location</a:t>
            </a:r>
            <a:r>
              <a:rPr lang="en-US" baseline="0" dirty="0"/>
              <a:t> and</a:t>
            </a:r>
            <a:r>
              <a:rPr lang="en-US" dirty="0"/>
              <a:t> Welcome to our continuing</a:t>
            </a:r>
            <a:r>
              <a:rPr lang="en-US" baseline="0" dirty="0"/>
              <a:t> series of</a:t>
            </a:r>
            <a:r>
              <a:rPr lang="en-US" dirty="0"/>
              <a:t> “</a:t>
            </a:r>
            <a:r>
              <a:rPr lang="en-US" b="1" dirty="0"/>
              <a:t>Words of Wisdom Wednesday</a:t>
            </a:r>
            <a:r>
              <a:rPr lang="en-US" dirty="0"/>
              <a:t>” presentations. </a:t>
            </a:r>
            <a:r>
              <a:rPr lang="en-US" dirty="0" smtClean="0"/>
              <a:t>  Todays session is all about Reserve Pay Processing and we will share some best practices in processing IDTs and AD Orders.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My name is</a:t>
            </a:r>
            <a:r>
              <a:rPr lang="en-US" baseline="0" dirty="0"/>
              <a:t> ________ _________</a:t>
            </a:r>
            <a:r>
              <a:rPr lang="en-US" dirty="0"/>
              <a:t>.  I am </a:t>
            </a:r>
            <a:r>
              <a:rPr lang="en-US" dirty="0" smtClean="0"/>
              <a:t>one of the Training Specialists </a:t>
            </a:r>
            <a:r>
              <a:rPr lang="en-US" dirty="0"/>
              <a:t>with the Pay and Personnel Center’s Procedures and Development Branch. </a:t>
            </a:r>
            <a:endParaRPr lang="en-US" dirty="0" smtClean="0"/>
          </a:p>
          <a:p>
            <a:endParaRPr lang="en-US" dirty="0" smtClean="0"/>
          </a:p>
          <a:p>
            <a:r>
              <a:rPr lang="en-US" baseline="0" dirty="0" smtClean="0">
                <a:latin typeface="Arial" panose="020B0604020202020204" pitchFamily="34" charset="0"/>
                <a:cs typeface="Arial" panose="020B0604020202020204" pitchFamily="34" charset="0"/>
              </a:rPr>
              <a:t>As a foot note, this session, like all our Wisdom Wednesday Virtual sessions is being recorded and will be posted shortly on the PPC (P&amp;D) web page, along with a copy of  the power-point and the Q&amp;A questions for those that were unable to attend todays session. </a:t>
            </a:r>
            <a:endParaRPr lang="en-US" dirty="0"/>
          </a:p>
          <a:p>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pPr/>
              <a:t>1</a:t>
            </a:fld>
            <a:endParaRPr lang="en-US" dirty="0"/>
          </a:p>
        </p:txBody>
      </p:sp>
    </p:spTree>
    <p:extLst>
      <p:ext uri="{BB962C8B-B14F-4D97-AF65-F5344CB8AC3E}">
        <p14:creationId xmlns:p14="http://schemas.microsoft.com/office/powerpoint/2010/main" val="176090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xfrm>
            <a:off x="3976333" y="8838722"/>
            <a:ext cx="3041968" cy="465615"/>
          </a:xfrm>
          <a:prstGeom prst="rect">
            <a:avLst/>
          </a:prstGeom>
          <a:noFill/>
        </p:spPr>
        <p:txBody>
          <a:bodyPr/>
          <a:lstStyle/>
          <a:p>
            <a:fld id="{15FBC72B-DCC6-49CB-BCC1-25FE0F907930}" type="slidenum">
              <a:rPr lang="en-US" smtClean="0"/>
              <a:pPr/>
              <a:t>10</a:t>
            </a:fld>
            <a:endParaRPr lang="en-US"/>
          </a:p>
        </p:txBody>
      </p:sp>
      <p:sp>
        <p:nvSpPr>
          <p:cNvPr id="4099" name="Rectangle 2"/>
          <p:cNvSpPr>
            <a:spLocks noGrp="1" noRot="1" noChangeAspect="1" noChangeArrowheads="1" noTextEdit="1"/>
          </p:cNvSpPr>
          <p:nvPr>
            <p:ph type="sldImg"/>
          </p:nvPr>
        </p:nvSpPr>
        <p:spPr>
          <a:xfrm>
            <a:off x="1182688" y="696913"/>
            <a:ext cx="4656137" cy="3492500"/>
          </a:xfrm>
          <a:prstGeom prst="rect">
            <a:avLst/>
          </a:prstGeom>
          <a:ln/>
        </p:spPr>
      </p:sp>
      <p:sp>
        <p:nvSpPr>
          <p:cNvPr id="4100" name="Rectangle 3"/>
          <p:cNvSpPr>
            <a:spLocks noGrp="1" noChangeArrowheads="1"/>
          </p:cNvSpPr>
          <p:nvPr>
            <p:ph type="body" idx="1"/>
          </p:nvPr>
        </p:nvSpPr>
        <p:spPr>
          <a:xfrm>
            <a:off x="701993" y="4420950"/>
            <a:ext cx="5615940" cy="4187349"/>
          </a:xfrm>
          <a:prstGeom prst="rect">
            <a:avLst/>
          </a:prstGeom>
          <a:noFill/>
          <a:ln/>
        </p:spPr>
        <p:txBody>
          <a:bodyPr/>
          <a:lstStyle/>
          <a:p>
            <a:r>
              <a:rPr lang="en-US" sz="1200" kern="1200" dirty="0">
                <a:solidFill>
                  <a:schemeClr val="tx1"/>
                </a:solidFill>
                <a:effectLst/>
                <a:latin typeface="Arial" charset="0"/>
                <a:ea typeface="+mn-ea"/>
                <a:cs typeface="+mn-cs"/>
              </a:rPr>
              <a:t>(click) Cannot</a:t>
            </a:r>
            <a:r>
              <a:rPr lang="en-US" sz="1200" kern="1200" baseline="0" dirty="0">
                <a:solidFill>
                  <a:schemeClr val="tx1"/>
                </a:solidFill>
                <a:effectLst/>
                <a:latin typeface="Arial" charset="0"/>
                <a:ea typeface="+mn-ea"/>
                <a:cs typeface="+mn-cs"/>
              </a:rPr>
              <a:t> complete IDT requests in DA….wrong TRAPAYCAT…or exceeds limit.   </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(click) Start/End times not reflecting 8 ½ hours if multiple drill. </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(click) Inaccurate meal eligibility.  </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(click) Member not auth SDAP or FLP.   IDT must be denied and returned to unit for </a:t>
            </a:r>
            <a:r>
              <a:rPr lang="en-US" sz="1200" kern="1200" baseline="0" dirty="0" err="1">
                <a:solidFill>
                  <a:schemeClr val="tx1"/>
                </a:solidFill>
                <a:effectLst/>
                <a:latin typeface="Arial" charset="0"/>
                <a:ea typeface="+mn-ea"/>
                <a:cs typeface="+mn-cs"/>
              </a:rPr>
              <a:t>fixin</a:t>
            </a:r>
            <a:r>
              <a:rPr lang="en-US" sz="1200" kern="1200" baseline="0" dirty="0">
                <a:solidFill>
                  <a:schemeClr val="tx1"/>
                </a:solidFill>
                <a:effectLst/>
                <a:latin typeface="Arial" charset="0"/>
                <a:ea typeface="+mn-ea"/>
                <a:cs typeface="+mn-cs"/>
              </a:rPr>
              <a:t> and resubmit.</a:t>
            </a:r>
          </a:p>
        </p:txBody>
      </p:sp>
    </p:spTree>
    <p:extLst>
      <p:ext uri="{BB962C8B-B14F-4D97-AF65-F5344CB8AC3E}">
        <p14:creationId xmlns:p14="http://schemas.microsoft.com/office/powerpoint/2010/main" val="244079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Member Drills user guide – Will show where in process the IDT is.   </a:t>
            </a:r>
            <a:endParaRPr lang="en-US" dirty="0" smtClean="0"/>
          </a:p>
          <a:p>
            <a:endParaRPr lang="en-US" dirty="0" smtClean="0"/>
          </a:p>
          <a:p>
            <a:r>
              <a:rPr lang="en-US" dirty="0" smtClean="0"/>
              <a:t>A very important REMINDER….IF IDTs are  submitted</a:t>
            </a:r>
            <a:r>
              <a:rPr lang="en-US" baseline="0" dirty="0" smtClean="0"/>
              <a:t> as a “batch”…if one of the IDTs is not correct and the batch is denied, ALL the other IDTs are also sent back to the command.  NO IDTs are  paid until the batch is resubmitted!!!</a:t>
            </a:r>
            <a:endParaRPr lang="en-US" dirty="0"/>
          </a:p>
        </p:txBody>
      </p:sp>
      <p:sp>
        <p:nvSpPr>
          <p:cNvPr id="4" name="Slide Number Placeholder 3"/>
          <p:cNvSpPr>
            <a:spLocks noGrp="1"/>
          </p:cNvSpPr>
          <p:nvPr>
            <p:ph type="sldNum" sz="quarter" idx="10"/>
          </p:nvPr>
        </p:nvSpPr>
        <p:spPr/>
        <p:txBody>
          <a:bodyPr/>
          <a:lstStyle/>
          <a:p>
            <a:pPr>
              <a:defRPr/>
            </a:pPr>
            <a:fld id="{DD29B113-F26F-4486-8354-3029369E2C77}" type="slidenum">
              <a:rPr lang="en-US" smtClean="0"/>
              <a:pPr>
                <a:defRPr/>
              </a:pPr>
              <a:t>11</a:t>
            </a:fld>
            <a:endParaRPr lang="en-US"/>
          </a:p>
        </p:txBody>
      </p:sp>
    </p:spTree>
    <p:extLst>
      <p:ext uri="{BB962C8B-B14F-4D97-AF65-F5344CB8AC3E}">
        <p14:creationId xmlns:p14="http://schemas.microsoft.com/office/powerpoint/2010/main" val="193808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to</a:t>
            </a:r>
            <a:r>
              <a:rPr lang="en-US" baseline="0" dirty="0"/>
              <a:t> right of report will </a:t>
            </a:r>
            <a:r>
              <a:rPr lang="en-US" baseline="0" dirty="0" smtClean="0"/>
              <a:t>continue with the IDT information. </a:t>
            </a:r>
          </a:p>
          <a:p>
            <a:endParaRPr lang="en-US" baseline="0" dirty="0" smtClean="0"/>
          </a:p>
          <a:p>
            <a:r>
              <a:rPr lang="en-US" baseline="0" dirty="0" smtClean="0"/>
              <a:t>(click) The first four columns list the who/what/when the IDT was last touched.  It will list the name/employee ID AND the time/date it was  completed.</a:t>
            </a:r>
          </a:p>
          <a:p>
            <a:endParaRPr lang="en-US" baseline="0" dirty="0" smtClean="0"/>
          </a:p>
          <a:p>
            <a:r>
              <a:rPr lang="en-US" baseline="0" dirty="0" smtClean="0"/>
              <a:t>(click) The next four columns list who requested the IDT (member or command user) and when it was approved.  It alt so lists the time/date the IDT was approved.</a:t>
            </a:r>
          </a:p>
          <a:p>
            <a:endParaRPr lang="en-US" baseline="0" dirty="0" smtClean="0"/>
          </a:p>
          <a:p>
            <a:r>
              <a:rPr lang="en-US" baseline="0" dirty="0" smtClean="0"/>
              <a:t>(click) The next section identifies who/when the IDT was approved by the SPO.   It will list the SPO auditor by name/</a:t>
            </a:r>
            <a:r>
              <a:rPr lang="en-US" baseline="0" dirty="0" err="1" smtClean="0"/>
              <a:t>emplid</a:t>
            </a:r>
            <a:r>
              <a:rPr lang="en-US" baseline="0" dirty="0" smtClean="0"/>
              <a:t> and the time/date approved.</a:t>
            </a:r>
          </a:p>
          <a:p>
            <a:endParaRPr lang="en-US" baseline="0" dirty="0" smtClean="0"/>
          </a:p>
          <a:p>
            <a:r>
              <a:rPr lang="en-US" baseline="0" dirty="0" smtClean="0"/>
              <a:t>(click) The last sections is DA information.    ALL IDTs are paid in what  is called a “one time positive input”…that’s where DA calculates and put a one time credit to the members pay.  It will identify the pay calendar and the time/date processed in DA.  These last columns are more for SPO use to identify when the IDT pay processed.</a:t>
            </a:r>
            <a:endParaRPr lang="en-US" dirty="0"/>
          </a:p>
        </p:txBody>
      </p:sp>
      <p:sp>
        <p:nvSpPr>
          <p:cNvPr id="4" name="Slide Number Placeholder 3"/>
          <p:cNvSpPr>
            <a:spLocks noGrp="1"/>
          </p:cNvSpPr>
          <p:nvPr>
            <p:ph type="sldNum" sz="quarter" idx="10"/>
          </p:nvPr>
        </p:nvSpPr>
        <p:spPr/>
        <p:txBody>
          <a:bodyPr/>
          <a:lstStyle/>
          <a:p>
            <a:pPr>
              <a:defRPr/>
            </a:pPr>
            <a:fld id="{DD29B113-F26F-4486-8354-3029369E2C77}" type="slidenum">
              <a:rPr lang="en-US" smtClean="0"/>
              <a:pPr>
                <a:defRPr/>
              </a:pPr>
              <a:t>12</a:t>
            </a:fld>
            <a:endParaRPr lang="en-US"/>
          </a:p>
        </p:txBody>
      </p:sp>
    </p:spTree>
    <p:extLst>
      <p:ext uri="{BB962C8B-B14F-4D97-AF65-F5344CB8AC3E}">
        <p14:creationId xmlns:p14="http://schemas.microsoft.com/office/powerpoint/2010/main" val="121573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members IDT completed  on 7/11/2018.  The</a:t>
            </a:r>
            <a:r>
              <a:rPr lang="en-US" baseline="0" dirty="0"/>
              <a:t> SPO “Approved” the IDT drill for pay while the member was currently on AD and in an AD Pay Group.   The IDT will NEVER pay!!!   The SPO must delete the IDT and resubmit after the member has returned to a Reserve  Pay Group.</a:t>
            </a:r>
            <a:endParaRPr lang="en-US" dirty="0"/>
          </a:p>
        </p:txBody>
      </p:sp>
      <p:sp>
        <p:nvSpPr>
          <p:cNvPr id="4" name="Slide Number Placeholder 3"/>
          <p:cNvSpPr>
            <a:spLocks noGrp="1"/>
          </p:cNvSpPr>
          <p:nvPr>
            <p:ph type="sldNum" sz="quarter" idx="10"/>
          </p:nvPr>
        </p:nvSpPr>
        <p:spPr/>
        <p:txBody>
          <a:bodyPr/>
          <a:lstStyle/>
          <a:p>
            <a:fld id="{E56B3DCD-A968-4FC3-A514-D2EA39D70CE2}" type="slidenum">
              <a:rPr lang="en-US" smtClean="0"/>
              <a:t>13</a:t>
            </a:fld>
            <a:endParaRPr lang="en-US"/>
          </a:p>
        </p:txBody>
      </p:sp>
    </p:spTree>
    <p:extLst>
      <p:ext uri="{BB962C8B-B14F-4D97-AF65-F5344CB8AC3E}">
        <p14:creationId xmlns:p14="http://schemas.microsoft.com/office/powerpoint/2010/main" val="326421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a:solidFill>
                  <a:schemeClr val="tx1"/>
                </a:solidFill>
                <a:effectLst/>
                <a:latin typeface="+mn-lt"/>
                <a:ea typeface="+mn-ea"/>
                <a:cs typeface="+mn-cs"/>
              </a:rPr>
              <a:t>(CLICK) Here is the chart directly from the Reserve Policy Manual section</a:t>
            </a:r>
            <a:r>
              <a:rPr lang="en-US" sz="1200" kern="1200" baseline="0" dirty="0">
                <a:solidFill>
                  <a:schemeClr val="tx1"/>
                </a:solidFill>
                <a:effectLst/>
                <a:latin typeface="+mn-lt"/>
                <a:ea typeface="+mn-ea"/>
                <a:cs typeface="+mn-cs"/>
              </a:rPr>
              <a:t> 1.E</a:t>
            </a:r>
            <a:r>
              <a:rPr lang="en-US" sz="1200" kern="1200" dirty="0">
                <a:solidFill>
                  <a:schemeClr val="tx1"/>
                </a:solidFill>
                <a:effectLst/>
                <a:latin typeface="+mn-lt"/>
                <a:ea typeface="+mn-ea"/>
                <a:cs typeface="+mn-cs"/>
              </a:rPr>
              <a:t> concerning Training Pay Categories</a:t>
            </a:r>
            <a:r>
              <a:rPr lang="en-US" sz="1200" kern="1200" dirty="0" smtClean="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As an example, almost all reservists that perform their monthly IDTs are in a SELRES Training/Pay Category A.  This means they can perform IDTs with or without pay…or any other type duty where an “X” identifies the type of duty</a:t>
            </a:r>
            <a:r>
              <a:rPr lang="en-US" sz="1200" kern="1200" dirty="0" smtClean="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Here is probably the most common non-compliance edit when requesting AD orders…the member is not in the correct Training/Pay category.  When a reservist performs their initial active duty for training (IADT) when attending either basic training or A school…they MUST be in a TRAPAYCAT of “F”…when they return to the unit and start performing IDT’s their PAYTRACAT must be changed by the SPO to “A” to allow them to perform IDT’s for pay.  What we typically hear is when a reserve member performed IDT’s and are not being paid…that’s because the SPO had not changed the TRAPAYCAT to “A”.  Then when that same reservist later receives orders to “A” school…DA will not pay them AD pay because you must be in category “F” and the SPO must once again make the entry in DA.  And when they complete “A” school…the SPO must yet again change them back to category “A”.  So when you reservists, or Command or the SPO are creating reserve AD orders and you have a Non-Compliant TRAPAYCAT error…this is what is causing the AD Order Compliance issue to</a:t>
            </a:r>
            <a:r>
              <a:rPr lang="en-US" sz="1200" kern="1200" baseline="0" dirty="0">
                <a:solidFill>
                  <a:schemeClr val="tx1"/>
                </a:solidFill>
                <a:effectLst/>
                <a:latin typeface="+mn-lt"/>
                <a:ea typeface="+mn-ea"/>
                <a:cs typeface="+mn-cs"/>
              </a:rPr>
              <a:t> identify members orders are non-compliant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484670A-86D8-43B4-A7C9-04159DA74882}" type="slidenum">
              <a:rPr lang="en-US" smtClean="0"/>
              <a:t>14</a:t>
            </a:fld>
            <a:endParaRPr lang="en-US"/>
          </a:p>
        </p:txBody>
      </p:sp>
    </p:spTree>
    <p:extLst>
      <p:ext uri="{BB962C8B-B14F-4D97-AF65-F5344CB8AC3E}">
        <p14:creationId xmlns:p14="http://schemas.microsoft.com/office/powerpoint/2010/main" val="106446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smtClean="0">
                <a:solidFill>
                  <a:schemeClr val="tx1"/>
                </a:solidFill>
                <a:effectLst/>
                <a:latin typeface="+mn-lt"/>
                <a:ea typeface="+mn-ea"/>
                <a:cs typeface="+mn-cs"/>
              </a:rPr>
              <a:t>(click) Here </a:t>
            </a:r>
            <a:r>
              <a:rPr lang="en-US" sz="1200" kern="1200" dirty="0">
                <a:solidFill>
                  <a:schemeClr val="tx1"/>
                </a:solidFill>
                <a:effectLst/>
                <a:latin typeface="+mn-lt"/>
                <a:ea typeface="+mn-ea"/>
                <a:cs typeface="+mn-cs"/>
              </a:rPr>
              <a:t>is a snip</a:t>
            </a:r>
            <a:r>
              <a:rPr lang="en-US" sz="1200" kern="1200" baseline="0" dirty="0">
                <a:solidFill>
                  <a:schemeClr val="tx1"/>
                </a:solidFill>
                <a:effectLst/>
                <a:latin typeface="+mn-lt"/>
                <a:ea typeface="+mn-ea"/>
                <a:cs typeface="+mn-cs"/>
              </a:rPr>
              <a:t> of the Compliance tab on reserve orders.  Big issue…AD orders are overlapping Scheduled Drills!   Members enter IDTs and are not going to perform the drill and are trying to </a:t>
            </a:r>
            <a:r>
              <a:rPr lang="en-US" sz="1200" kern="1200" baseline="0" dirty="0" err="1">
                <a:solidFill>
                  <a:schemeClr val="tx1"/>
                </a:solidFill>
                <a:effectLst/>
                <a:latin typeface="+mn-lt"/>
                <a:ea typeface="+mn-ea"/>
                <a:cs typeface="+mn-cs"/>
              </a:rPr>
              <a:t>sched</a:t>
            </a:r>
            <a:r>
              <a:rPr lang="en-US" sz="1200" kern="1200" baseline="0" dirty="0">
                <a:solidFill>
                  <a:schemeClr val="tx1"/>
                </a:solidFill>
                <a:effectLst/>
                <a:latin typeface="+mn-lt"/>
                <a:ea typeface="+mn-ea"/>
                <a:cs typeface="+mn-cs"/>
              </a:rPr>
              <a:t> AD orders…probably AT orders and DA will not allow…non-compliant.  Must delete the IDTs.</a:t>
            </a:r>
          </a:p>
          <a:p>
            <a:endParaRPr lang="en-US" sz="1200" kern="1200" baseline="0" dirty="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(click) Here </a:t>
            </a:r>
            <a:r>
              <a:rPr lang="en-US" sz="1200" kern="1200" baseline="0" dirty="0">
                <a:solidFill>
                  <a:schemeClr val="tx1"/>
                </a:solidFill>
                <a:effectLst/>
                <a:latin typeface="+mn-lt"/>
                <a:ea typeface="+mn-ea"/>
                <a:cs typeface="+mn-cs"/>
              </a:rPr>
              <a:t>is the </a:t>
            </a:r>
            <a:r>
              <a:rPr lang="en-US" sz="1200" kern="1200" baseline="0" dirty="0" err="1">
                <a:solidFill>
                  <a:schemeClr val="tx1"/>
                </a:solidFill>
                <a:effectLst/>
                <a:latin typeface="+mn-lt"/>
                <a:ea typeface="+mn-ea"/>
                <a:cs typeface="+mn-cs"/>
              </a:rPr>
              <a:t>trapaycat</a:t>
            </a:r>
            <a:r>
              <a:rPr lang="en-US" sz="1200" kern="1200" baseline="0" dirty="0">
                <a:solidFill>
                  <a:schemeClr val="tx1"/>
                </a:solidFill>
                <a:effectLst/>
                <a:latin typeface="+mn-lt"/>
                <a:ea typeface="+mn-ea"/>
                <a:cs typeface="+mn-cs"/>
              </a:rPr>
              <a:t> edit…if a member is in wrong </a:t>
            </a:r>
            <a:r>
              <a:rPr lang="en-US" sz="1200" kern="1200" baseline="0" dirty="0" err="1">
                <a:solidFill>
                  <a:schemeClr val="tx1"/>
                </a:solidFill>
                <a:effectLst/>
                <a:latin typeface="+mn-lt"/>
                <a:ea typeface="+mn-ea"/>
                <a:cs typeface="+mn-cs"/>
              </a:rPr>
              <a:t>trapaycat</a:t>
            </a:r>
            <a:r>
              <a:rPr lang="en-US" sz="1200" kern="1200" baseline="0" dirty="0">
                <a:solidFill>
                  <a:schemeClr val="tx1"/>
                </a:solidFill>
                <a:effectLst/>
                <a:latin typeface="+mn-lt"/>
                <a:ea typeface="+mn-ea"/>
                <a:cs typeface="+mn-cs"/>
              </a:rPr>
              <a:t>, the system will NOT allow orders to be  process.  You can save them in DA but not forward up the chain until these compliance issues are in order.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Suggest when creating orders…put type and dates on first tab then immediately go to the compliance tab to see if there are any edits that need to be tended to before finishing the orders.  You will know up front and quickly if the orders will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484670A-86D8-43B4-A7C9-04159DA74882}" type="slidenum">
              <a:rPr lang="en-US" smtClean="0"/>
              <a:t>15</a:t>
            </a:fld>
            <a:endParaRPr lang="en-US"/>
          </a:p>
        </p:txBody>
      </p:sp>
    </p:spTree>
    <p:extLst>
      <p:ext uri="{BB962C8B-B14F-4D97-AF65-F5344CB8AC3E}">
        <p14:creationId xmlns:p14="http://schemas.microsoft.com/office/powerpoint/2010/main" val="174660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a:prstGeom prst="rect">
            <a:avLst/>
          </a:prstGeom>
        </p:spPr>
      </p:sp>
      <p:sp>
        <p:nvSpPr>
          <p:cNvPr id="3" name="Notes Placeholder 2"/>
          <p:cNvSpPr>
            <a:spLocks noGrp="1"/>
          </p:cNvSpPr>
          <p:nvPr>
            <p:ph type="body" idx="1"/>
          </p:nvPr>
        </p:nvSpPr>
        <p:spPr>
          <a:xfrm>
            <a:off x="701993" y="4478476"/>
            <a:ext cx="5615940" cy="3664208"/>
          </a:xfrm>
          <a:prstGeom prst="rect">
            <a:avLst/>
          </a:prstGeom>
        </p:spPr>
        <p:txBody>
          <a:bodyPr/>
          <a:lstStyle/>
          <a:p>
            <a:r>
              <a:rPr lang="en-US" dirty="0"/>
              <a:t>* Scroll</a:t>
            </a:r>
            <a:r>
              <a:rPr lang="en-US" baseline="0" dirty="0"/>
              <a:t> down the page to the </a:t>
            </a:r>
            <a:r>
              <a:rPr lang="en-US" b="1" baseline="0" dirty="0"/>
              <a:t>Travel Orders </a:t>
            </a:r>
            <a:r>
              <a:rPr lang="en-US" baseline="0" dirty="0"/>
              <a:t>section.  This section is used by the SPOs since they record a members endorsements reporting and departing from active duty.</a:t>
            </a:r>
          </a:p>
          <a:p>
            <a:endParaRPr lang="en-US" baseline="0" dirty="0"/>
          </a:p>
          <a:p>
            <a:r>
              <a:rPr lang="en-US" baseline="0" dirty="0"/>
              <a:t>Reserve Orders are designed with 4 endorsement sections.  These sections are identified as Sequence Numbers.  Reserve AD orders are used to record a member departing and reporting for active duty and triggers direct access to turn on and off their AD pay and allowances.</a:t>
            </a:r>
          </a:p>
          <a:p>
            <a:endParaRPr lang="en-US" baseline="0" dirty="0"/>
          </a:p>
          <a:p>
            <a:r>
              <a:rPr lang="en-US" baseline="0" dirty="0" smtClean="0"/>
              <a:t>(click) * </a:t>
            </a:r>
            <a:r>
              <a:rPr lang="en-US" baseline="0" dirty="0" err="1"/>
              <a:t>Seq</a:t>
            </a:r>
            <a:r>
              <a:rPr lang="en-US" baseline="0" dirty="0"/>
              <a:t> </a:t>
            </a:r>
            <a:r>
              <a:rPr lang="en-US" baseline="0" dirty="0" err="1"/>
              <a:t>Nbr</a:t>
            </a:r>
            <a:r>
              <a:rPr lang="en-US" baseline="0" dirty="0"/>
              <a:t> 1 is used to identify when the member departs home as ordered.</a:t>
            </a:r>
          </a:p>
          <a:p>
            <a:r>
              <a:rPr lang="en-US" baseline="0" dirty="0" smtClean="0"/>
              <a:t>(click) * </a:t>
            </a:r>
            <a:r>
              <a:rPr lang="en-US" baseline="0" dirty="0" err="1"/>
              <a:t>Seq</a:t>
            </a:r>
            <a:r>
              <a:rPr lang="en-US" baseline="0" dirty="0"/>
              <a:t> </a:t>
            </a:r>
            <a:r>
              <a:rPr lang="en-US" baseline="0" dirty="0" err="1"/>
              <a:t>Nbr</a:t>
            </a:r>
            <a:r>
              <a:rPr lang="en-US" baseline="0" dirty="0"/>
              <a:t> 2 is when the member reports at the unit for duty.</a:t>
            </a:r>
          </a:p>
          <a:p>
            <a:r>
              <a:rPr lang="en-US" baseline="0" dirty="0" smtClean="0"/>
              <a:t>(click) * </a:t>
            </a:r>
            <a:r>
              <a:rPr lang="en-US" baseline="0" dirty="0" err="1"/>
              <a:t>Seq</a:t>
            </a:r>
            <a:r>
              <a:rPr lang="en-US" baseline="0" dirty="0"/>
              <a:t> </a:t>
            </a:r>
            <a:r>
              <a:rPr lang="en-US" baseline="0" dirty="0" err="1"/>
              <a:t>Nbr</a:t>
            </a:r>
            <a:r>
              <a:rPr lang="en-US" baseline="0" dirty="0"/>
              <a:t> 98 is when the member departs the active duty unit</a:t>
            </a:r>
          </a:p>
          <a:p>
            <a:pPr marL="0" indent="0">
              <a:buFont typeface="Arial" panose="020B0604020202020204" pitchFamily="34" charset="0"/>
              <a:buNone/>
            </a:pPr>
            <a:r>
              <a:rPr lang="en-US" baseline="0" dirty="0" smtClean="0"/>
              <a:t>(click) * </a:t>
            </a:r>
            <a:r>
              <a:rPr lang="en-US" baseline="0" dirty="0"/>
              <a:t>And </a:t>
            </a:r>
            <a:r>
              <a:rPr lang="en-US" baseline="0" dirty="0" err="1"/>
              <a:t>Seq</a:t>
            </a:r>
            <a:r>
              <a:rPr lang="en-US" baseline="0" dirty="0"/>
              <a:t> </a:t>
            </a:r>
            <a:r>
              <a:rPr lang="en-US" baseline="0" dirty="0" err="1"/>
              <a:t>Nbr</a:t>
            </a:r>
            <a:r>
              <a:rPr lang="en-US" baseline="0" dirty="0"/>
              <a:t> 99 records when the member arrived home, completing the AD.</a:t>
            </a:r>
          </a:p>
          <a:p>
            <a:pPr marL="174913" indent="-174913">
              <a:buFont typeface="Arial" panose="020B0604020202020204" pitchFamily="34" charset="0"/>
              <a:buChar char="•"/>
            </a:pPr>
            <a:endParaRPr lang="en-US" baseline="0" dirty="0"/>
          </a:p>
          <a:p>
            <a:pPr marL="171450" indent="-171450" defTabSz="932871">
              <a:buFont typeface="Arial" panose="020B0604020202020204" pitchFamily="34" charset="0"/>
              <a:buChar char="•"/>
              <a:defRPr/>
            </a:pPr>
            <a:r>
              <a:rPr lang="en-US" baseline="0" dirty="0" smtClean="0"/>
              <a:t>DO </a:t>
            </a:r>
            <a:r>
              <a:rPr lang="en-US" baseline="0" dirty="0"/>
              <a:t>NOT ADD OR DELETE ROWS.  THESE ORDERS ARE NOT AND SHOULD NOT BE USED IN PLACE OF TDY ORDERS.  Direct Access is not currently designed to understand sequence numbers other than 1, 2, 98 and 99.   Adding/inserting rows can cause a delay or not accurately pay a member.  And in many cases require manual intervention by PPC and/or programmers to correct the system.  </a:t>
            </a:r>
            <a:endParaRPr lang="en-US" baseline="0" dirty="0" smtClean="0"/>
          </a:p>
          <a:p>
            <a:pPr marL="171450" indent="-171450" defTabSz="932871">
              <a:buFont typeface="Arial" panose="020B0604020202020204" pitchFamily="34" charset="0"/>
              <a:buChar char="•"/>
              <a:defRPr/>
            </a:pPr>
            <a:endParaRPr lang="en-US" baseline="0" dirty="0" smtClean="0"/>
          </a:p>
          <a:p>
            <a:pPr marL="0" marR="0" lvl="0" indent="0" algn="l" defTabSz="932871"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(click) REMINDER for SPO Yeoman…when Reserve orders are LONG TERM and require a RELAD to be completed in DA.  Please review the Separation Overview user guide for specific information on processing the RELAD.</a:t>
            </a:r>
            <a:endParaRPr lang="en-US" dirty="0" smtClean="0"/>
          </a:p>
          <a:p>
            <a:pPr marL="0" indent="0" defTabSz="932871">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a:xfrm>
            <a:off x="3976333" y="8839014"/>
            <a:ext cx="3041968" cy="466911"/>
          </a:xfrm>
          <a:prstGeom prst="rect">
            <a:avLst/>
          </a:prstGeom>
        </p:spPr>
        <p:txBody>
          <a:bodyPr/>
          <a:lstStyle/>
          <a:p>
            <a:fld id="{22E9B425-1CF2-4350-8D79-DA19C68A6F9F}" type="slidenum">
              <a:rPr lang="en-US" smtClean="0"/>
              <a:t>16</a:t>
            </a:fld>
            <a:endParaRPr lang="en-US"/>
          </a:p>
        </p:txBody>
      </p:sp>
    </p:spTree>
    <p:extLst>
      <p:ext uri="{BB962C8B-B14F-4D97-AF65-F5344CB8AC3E}">
        <p14:creationId xmlns:p14="http://schemas.microsoft.com/office/powerpoint/2010/main" val="54450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6333" y="8838722"/>
            <a:ext cx="3041968" cy="465615"/>
          </a:xfrm>
          <a:prstGeom prst="rect">
            <a:avLst/>
          </a:prstGeom>
          <a:noFill/>
        </p:spPr>
        <p:txBody>
          <a:bodyPr/>
          <a:lstStyle/>
          <a:p>
            <a:fld id="{0ADAF774-4784-4596-B5F0-CF0EA0906982}" type="slidenum">
              <a:rPr lang="en-US" smtClean="0"/>
              <a:pPr/>
              <a:t>17</a:t>
            </a:fld>
            <a:endParaRPr lang="en-US"/>
          </a:p>
        </p:txBody>
      </p:sp>
      <p:sp>
        <p:nvSpPr>
          <p:cNvPr id="17411" name="Rectangle 2"/>
          <p:cNvSpPr>
            <a:spLocks noGrp="1" noRot="1" noChangeAspect="1" noChangeArrowheads="1" noTextEdit="1"/>
          </p:cNvSpPr>
          <p:nvPr>
            <p:ph type="sldImg"/>
          </p:nvPr>
        </p:nvSpPr>
        <p:spPr>
          <a:xfrm>
            <a:off x="1182688" y="696913"/>
            <a:ext cx="4656137" cy="3492500"/>
          </a:xfrm>
          <a:prstGeom prst="rect">
            <a:avLst/>
          </a:prstGeom>
          <a:ln/>
        </p:spPr>
      </p:sp>
      <p:sp>
        <p:nvSpPr>
          <p:cNvPr id="17412" name="Rectangle 3"/>
          <p:cNvSpPr>
            <a:spLocks noGrp="1" noChangeArrowheads="1"/>
          </p:cNvSpPr>
          <p:nvPr>
            <p:ph type="body" idx="1"/>
          </p:nvPr>
        </p:nvSpPr>
        <p:spPr>
          <a:xfrm>
            <a:off x="701993" y="4420950"/>
            <a:ext cx="5615940" cy="4187349"/>
          </a:xfrm>
          <a:prstGeom prst="rect">
            <a:avLst/>
          </a:prstGeom>
          <a:noFill/>
          <a:ln/>
        </p:spPr>
        <p:txBody>
          <a:bodyPr/>
          <a:lstStyle/>
          <a:p>
            <a:pPr eaLnBrk="1" hangingPunct="1"/>
            <a:r>
              <a:rPr lang="en-US" dirty="0"/>
              <a:t>Here are some Reserve member job</a:t>
            </a:r>
            <a:r>
              <a:rPr lang="en-US" baseline="0" dirty="0"/>
              <a:t> rows.</a:t>
            </a:r>
          </a:p>
          <a:p>
            <a:pPr eaLnBrk="1" hangingPunct="1"/>
            <a:r>
              <a:rPr lang="en-US" dirty="0" smtClean="0"/>
              <a:t>(click)</a:t>
            </a:r>
            <a:r>
              <a:rPr lang="en-US" baseline="0" dirty="0" smtClean="0"/>
              <a:t> </a:t>
            </a:r>
            <a:r>
              <a:rPr lang="en-US" dirty="0" smtClean="0"/>
              <a:t>The </a:t>
            </a:r>
            <a:r>
              <a:rPr lang="en-US" dirty="0"/>
              <a:t>top portion shows the Reserve Order Begin </a:t>
            </a:r>
            <a:r>
              <a:rPr lang="en-US" dirty="0" smtClean="0"/>
              <a:t>job data row, order</a:t>
            </a:r>
            <a:r>
              <a:rPr lang="en-US" baseline="0" dirty="0" smtClean="0"/>
              <a:t> endorsement 1  and 2 puts member  in USCG  (active) pay group  and will  identify the type of duty  being performed…short term vs long term.</a:t>
            </a:r>
          </a:p>
          <a:p>
            <a:pPr eaLnBrk="1" hangingPunct="1"/>
            <a:endParaRPr lang="en-US" baseline="0" dirty="0" smtClean="0"/>
          </a:p>
          <a:p>
            <a:pPr eaLnBrk="1" hangingPunct="1"/>
            <a:r>
              <a:rPr lang="en-US" baseline="0" dirty="0" smtClean="0"/>
              <a:t>The bottom screen shot shows the </a:t>
            </a:r>
            <a:r>
              <a:rPr lang="en-US" dirty="0" smtClean="0"/>
              <a:t>Reserve </a:t>
            </a:r>
            <a:r>
              <a:rPr lang="en-US" dirty="0"/>
              <a:t>Order End </a:t>
            </a:r>
            <a:r>
              <a:rPr lang="en-US" dirty="0" smtClean="0"/>
              <a:t>job data row for the ADT-AT.  </a:t>
            </a:r>
            <a:r>
              <a:rPr lang="en-US" dirty="0"/>
              <a:t>Notice that the end row is the day after they completed the ADT-AT to ensure the member was paid through their last day of Active Duty. </a:t>
            </a:r>
            <a:r>
              <a:rPr lang="en-US" dirty="0" smtClean="0"/>
              <a:t>  The</a:t>
            </a:r>
            <a:r>
              <a:rPr lang="en-US" baseline="0" dirty="0" smtClean="0"/>
              <a:t> 98 and 99 endorsements  puts the member back into a USCG RSV (reserve) pay group  and can now be paid IDT  pay/allowances.</a:t>
            </a:r>
            <a:endParaRPr lang="en-US" dirty="0"/>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cannot insert a job row behind an existing job row. </a:t>
            </a:r>
            <a:r>
              <a:rPr lang="en-US" baseline="0" dirty="0" smtClean="0"/>
              <a:t> For </a:t>
            </a:r>
            <a:r>
              <a:rPr lang="en-US" baseline="0" dirty="0"/>
              <a:t>instance, if this member was due a longevity increase on </a:t>
            </a:r>
            <a:r>
              <a:rPr lang="en-US" baseline="0" dirty="0" smtClean="0"/>
              <a:t>8/15/2019, DA automatically builds the job data row for the pay increase.    Then the SPO approves the reporting endorsement on 8/16…DA will NOT go behind the 8/15 pay increase  job data row to  add the 9/14 reserve  order  begin row.   Does </a:t>
            </a:r>
            <a:r>
              <a:rPr lang="en-US" baseline="0" dirty="0"/>
              <a:t>that makes sense? Only PPC has the roles to add or delete job rows. </a:t>
            </a:r>
            <a:r>
              <a:rPr lang="en-US" baseline="0" dirty="0" smtClean="0"/>
              <a:t> We </a:t>
            </a:r>
            <a:r>
              <a:rPr lang="en-US" baseline="0" dirty="0"/>
              <a:t>would have to manually build this job row. </a:t>
            </a:r>
            <a:r>
              <a:rPr lang="en-US" baseline="0" dirty="0" smtClean="0"/>
              <a:t> A PPC help ticket MUST be submitted to build the 8/14 row to put member in active duty pay group and process AD  pay/allowances.   DA will NOT  pay the AD  pay until this  happens.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best practice…if there are back-to-back order with short gap in between…FINISH the first set (the 98/99 row), approve the endorsements, verify the ROE job row built, THEN report them aboard on the new orders.</a:t>
            </a:r>
            <a:endParaRPr lang="en-US" dirty="0"/>
          </a:p>
          <a:p>
            <a:pPr eaLnBrk="1" hangingPunct="1"/>
            <a:endParaRPr lang="en-US" dirty="0"/>
          </a:p>
        </p:txBody>
      </p:sp>
    </p:spTree>
    <p:extLst>
      <p:ext uri="{BB962C8B-B14F-4D97-AF65-F5344CB8AC3E}">
        <p14:creationId xmlns:p14="http://schemas.microsoft.com/office/powerpoint/2010/main" val="401342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6137" cy="3492500"/>
          </a:xfrm>
          <a:prstGeom prst="rect">
            <a:avLst/>
          </a:prstGeom>
        </p:spPr>
      </p:sp>
      <p:sp>
        <p:nvSpPr>
          <p:cNvPr id="3" name="Notes Placeholder 2"/>
          <p:cNvSpPr>
            <a:spLocks noGrp="1"/>
          </p:cNvSpPr>
          <p:nvPr>
            <p:ph type="body" idx="1"/>
          </p:nvPr>
        </p:nvSpPr>
        <p:spPr>
          <a:xfrm>
            <a:off x="701993" y="4420950"/>
            <a:ext cx="5615940" cy="4187349"/>
          </a:xfrm>
          <a:prstGeom prst="rect">
            <a:avLst/>
          </a:prstGeom>
        </p:spPr>
        <p:txBody>
          <a:bodyPr/>
          <a:lstStyle/>
          <a:p>
            <a:r>
              <a:rPr lang="en-US" dirty="0"/>
              <a:t>Here’s an example of how timeliness can burn</a:t>
            </a:r>
            <a:r>
              <a:rPr lang="en-US" baseline="0" dirty="0"/>
              <a:t> a member.</a:t>
            </a:r>
          </a:p>
          <a:p>
            <a:r>
              <a:rPr lang="en-US" dirty="0"/>
              <a:t>This member started her Title 10 orders on 3/23/15.</a:t>
            </a:r>
            <a:r>
              <a:rPr lang="en-US" baseline="0" dirty="0"/>
              <a:t> When was this job row created? Click.</a:t>
            </a:r>
          </a:p>
          <a:p>
            <a:r>
              <a:rPr lang="en-US" baseline="0" dirty="0"/>
              <a:t>So that means this member didn’t get her first paycheck until a </a:t>
            </a:r>
            <a:r>
              <a:rPr lang="en-US" baseline="0" dirty="0" smtClean="0"/>
              <a:t>1 May paycheck…over a month </a:t>
            </a:r>
            <a:r>
              <a:rPr lang="en-US" baseline="0" dirty="0"/>
              <a:t>after </a:t>
            </a:r>
            <a:r>
              <a:rPr lang="en-US" baseline="0" dirty="0" smtClean="0"/>
              <a:t>starting </a:t>
            </a:r>
            <a:r>
              <a:rPr lang="en-US" baseline="0" dirty="0"/>
              <a:t>AD.</a:t>
            </a:r>
          </a:p>
          <a:p>
            <a:endParaRPr lang="en-US" baseline="0" dirty="0"/>
          </a:p>
        </p:txBody>
      </p:sp>
      <p:sp>
        <p:nvSpPr>
          <p:cNvPr id="4" name="Slide Number Placeholder 3"/>
          <p:cNvSpPr>
            <a:spLocks noGrp="1"/>
          </p:cNvSpPr>
          <p:nvPr>
            <p:ph type="sldNum" sz="quarter" idx="10"/>
          </p:nvPr>
        </p:nvSpPr>
        <p:spPr>
          <a:xfrm>
            <a:off x="3976333" y="8838722"/>
            <a:ext cx="3041968" cy="465615"/>
          </a:xfrm>
          <a:prstGeom prst="rect">
            <a:avLst/>
          </a:prstGeom>
        </p:spPr>
        <p:txBody>
          <a:bodyPr/>
          <a:lstStyle/>
          <a:p>
            <a:fld id="{C303B626-12E9-4B3F-B4BC-F2FA9C851D9C}" type="slidenum">
              <a:rPr lang="en-US" smtClean="0"/>
              <a:t>18</a:t>
            </a:fld>
            <a:endParaRPr lang="en-US"/>
          </a:p>
        </p:txBody>
      </p:sp>
    </p:spTree>
    <p:extLst>
      <p:ext uri="{BB962C8B-B14F-4D97-AF65-F5344CB8AC3E}">
        <p14:creationId xmlns:p14="http://schemas.microsoft.com/office/powerpoint/2010/main" val="34354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Want to take just one minute to remind SPO’s of the Push Back button on reserve orders.  We all know what approve or deny means.   But there are YN’s that still do not understand what the Push Back function does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E56B3DCD-A968-4FC3-A514-D2EA39D70CE2}" type="slidenum">
              <a:rPr lang="en-US" smtClean="0"/>
              <a:t>19</a:t>
            </a:fld>
            <a:endParaRPr lang="en-US"/>
          </a:p>
        </p:txBody>
      </p:sp>
    </p:spTree>
    <p:extLst>
      <p:ext uri="{BB962C8B-B14F-4D97-AF65-F5344CB8AC3E}">
        <p14:creationId xmlns:p14="http://schemas.microsoft.com/office/powerpoint/2010/main" val="217628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names of the rest of the PPC  (P&amp;D) staff…read  names</a:t>
            </a:r>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pPr/>
              <a:t>2</a:t>
            </a:fld>
            <a:endParaRPr lang="en-US" dirty="0"/>
          </a:p>
        </p:txBody>
      </p:sp>
    </p:spTree>
    <p:extLst>
      <p:ext uri="{BB962C8B-B14F-4D97-AF65-F5344CB8AC3E}">
        <p14:creationId xmlns:p14="http://schemas.microsoft.com/office/powerpoint/2010/main" val="109478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the Push Back option, the orders are returned to the person that forwarded for approval.  The status will show </a:t>
            </a:r>
            <a:r>
              <a:rPr lang="en-US" b="1" dirty="0"/>
              <a:t>Pending</a:t>
            </a:r>
            <a:r>
              <a:rPr lang="en-US" dirty="0"/>
              <a:t>,</a:t>
            </a:r>
            <a:r>
              <a:rPr lang="en-US" baseline="0" dirty="0"/>
              <a:t> and will be placed </a:t>
            </a:r>
            <a:r>
              <a:rPr lang="en-US" b="1" baseline="0" dirty="0"/>
              <a:t>On Hold</a:t>
            </a:r>
            <a:r>
              <a:rPr lang="en-US" baseline="0" dirty="0"/>
              <a:t>, and </a:t>
            </a:r>
            <a:r>
              <a:rPr lang="en-US" baseline="0" dirty="0" smtClean="0"/>
              <a:t>her  </a:t>
            </a:r>
            <a:r>
              <a:rPr lang="en-US" baseline="0" dirty="0"/>
              <a:t>is the </a:t>
            </a:r>
            <a:r>
              <a:rPr lang="en-US" b="0" baseline="0" dirty="0"/>
              <a:t>key…</a:t>
            </a:r>
            <a:r>
              <a:rPr lang="en-US" b="1" baseline="0" dirty="0"/>
              <a:t>FOR THE PERSON WHO  SUBMITTED THE ORDERS</a:t>
            </a:r>
            <a:r>
              <a:rPr lang="en-US" b="0" baseline="0" dirty="0"/>
              <a:t> for approval. </a:t>
            </a:r>
            <a:r>
              <a:rPr lang="en-US" baseline="0" dirty="0"/>
              <a:t> So in this example, Ron </a:t>
            </a:r>
            <a:r>
              <a:rPr lang="en-US" baseline="0" dirty="0" err="1"/>
              <a:t>Weasley</a:t>
            </a:r>
            <a:r>
              <a:rPr lang="en-US" baseline="0" dirty="0"/>
              <a:t> and </a:t>
            </a:r>
            <a:r>
              <a:rPr lang="en-US" b="1" baseline="0" dirty="0"/>
              <a:t>ONLY</a:t>
            </a:r>
            <a:r>
              <a:rPr lang="en-US" baseline="0" dirty="0"/>
              <a:t> Ron </a:t>
            </a:r>
            <a:r>
              <a:rPr lang="en-US" baseline="0" dirty="0" err="1"/>
              <a:t>Weasley</a:t>
            </a:r>
            <a:r>
              <a:rPr lang="en-US" baseline="0" dirty="0"/>
              <a:t> can now touch these orders.  Nobody else can take any action on the orders.</a:t>
            </a:r>
          </a:p>
          <a:p>
            <a:endParaRPr lang="en-US" baseline="0" dirty="0"/>
          </a:p>
          <a:p>
            <a:r>
              <a:rPr lang="en-US" baseline="0" dirty="0"/>
              <a:t>So, please do </a:t>
            </a:r>
            <a:r>
              <a:rPr lang="en-US" b="1" baseline="0" dirty="0"/>
              <a:t>NOT</a:t>
            </a:r>
            <a:r>
              <a:rPr lang="en-US" baseline="0" dirty="0"/>
              <a:t> use the Push Back option unless you know for a fact the person they are  being returned to is available to edit and resubmit.</a:t>
            </a:r>
            <a:endParaRPr lang="en-US" dirty="0"/>
          </a:p>
        </p:txBody>
      </p:sp>
      <p:sp>
        <p:nvSpPr>
          <p:cNvPr id="4" name="Slide Number Placeholder 3"/>
          <p:cNvSpPr>
            <a:spLocks noGrp="1"/>
          </p:cNvSpPr>
          <p:nvPr>
            <p:ph type="sldNum" sz="quarter" idx="10"/>
          </p:nvPr>
        </p:nvSpPr>
        <p:spPr/>
        <p:txBody>
          <a:bodyPr/>
          <a:lstStyle/>
          <a:p>
            <a:fld id="{E56B3DCD-A968-4FC3-A514-D2EA39D70CE2}" type="slidenum">
              <a:rPr lang="en-US" smtClean="0"/>
              <a:t>20</a:t>
            </a:fld>
            <a:endParaRPr lang="en-US"/>
          </a:p>
        </p:txBody>
      </p:sp>
    </p:spTree>
    <p:extLst>
      <p:ext uri="{BB962C8B-B14F-4D97-AF65-F5344CB8AC3E}">
        <p14:creationId xmlns:p14="http://schemas.microsoft.com/office/powerpoint/2010/main" val="2796040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1" y="4400550"/>
            <a:ext cx="5486400" cy="3600450"/>
          </a:xfrm>
          <a:prstGeom prst="rect">
            <a:avLst/>
          </a:prstGeom>
        </p:spPr>
        <p:txBody>
          <a:bodyPr lIns="91425" tIns="45712" rIns="91425" bIns="45712"/>
          <a:lstStyle/>
          <a:p>
            <a:pPr defTabSz="914251"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The five checked</a:t>
            </a:r>
            <a:r>
              <a:rPr lang="en-US" baseline="0" dirty="0">
                <a:latin typeface="Arial" panose="020B0604020202020204" pitchFamily="34" charset="0"/>
                <a:cs typeface="Arial" panose="020B0604020202020204" pitchFamily="34" charset="0"/>
              </a:rPr>
              <a:t> Functional Roles automatically come with the HRSVW role. If you do not have one of these functional roles, (CLICK) you can request just the HRSVW as seen here.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3884613" y="8685214"/>
            <a:ext cx="2971800" cy="458787"/>
          </a:xfrm>
          <a:prstGeom prst="rect">
            <a:avLst/>
          </a:prstGeom>
        </p:spPr>
        <p:txBody>
          <a:bodyPr lIns="91425" tIns="45712" rIns="91425" bIns="45712"/>
          <a:lstStyle/>
          <a:p>
            <a:fld id="{61CF2220-1087-46C7-9E5E-D252081016A9}" type="slidenum">
              <a:rPr lang="en-US" smtClean="0"/>
              <a:t>21</a:t>
            </a:fld>
            <a:endParaRPr lang="en-US"/>
          </a:p>
        </p:txBody>
      </p:sp>
    </p:spTree>
    <p:extLst>
      <p:ext uri="{BB962C8B-B14F-4D97-AF65-F5344CB8AC3E}">
        <p14:creationId xmlns:p14="http://schemas.microsoft.com/office/powerpoint/2010/main" val="1584063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xfrm>
            <a:off x="3976333" y="8838722"/>
            <a:ext cx="3041968" cy="465615"/>
          </a:xfrm>
          <a:prstGeom prst="rect">
            <a:avLst/>
          </a:prstGeom>
          <a:noFill/>
        </p:spPr>
        <p:txBody>
          <a:bodyPr/>
          <a:lstStyle/>
          <a:p>
            <a:fld id="{15FBC72B-DCC6-49CB-BCC1-25FE0F907930}" type="slidenum">
              <a:rPr lang="en-US" smtClean="0"/>
              <a:pPr/>
              <a:t>22</a:t>
            </a:fld>
            <a:endParaRPr lang="en-US"/>
          </a:p>
        </p:txBody>
      </p:sp>
      <p:sp>
        <p:nvSpPr>
          <p:cNvPr id="4099" name="Rectangle 2"/>
          <p:cNvSpPr>
            <a:spLocks noGrp="1" noRot="1" noChangeAspect="1" noChangeArrowheads="1" noTextEdit="1"/>
          </p:cNvSpPr>
          <p:nvPr>
            <p:ph type="sldImg"/>
          </p:nvPr>
        </p:nvSpPr>
        <p:spPr>
          <a:xfrm>
            <a:off x="1182688" y="696913"/>
            <a:ext cx="4656137" cy="3492500"/>
          </a:xfrm>
          <a:prstGeom prst="rect">
            <a:avLst/>
          </a:prstGeom>
          <a:ln/>
        </p:spPr>
      </p:sp>
      <p:sp>
        <p:nvSpPr>
          <p:cNvPr id="4100" name="Rectangle 3"/>
          <p:cNvSpPr>
            <a:spLocks noGrp="1" noChangeArrowheads="1"/>
          </p:cNvSpPr>
          <p:nvPr>
            <p:ph type="body" idx="1"/>
          </p:nvPr>
        </p:nvSpPr>
        <p:spPr>
          <a:xfrm>
            <a:off x="701993" y="4420950"/>
            <a:ext cx="5615940" cy="4187349"/>
          </a:xfrm>
          <a:prstGeom prst="rect">
            <a:avLst/>
          </a:prstGeo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charset="0"/>
                <a:ea typeface="+mn-ea"/>
                <a:cs typeface="+mn-cs"/>
              </a:rPr>
              <a:t>Review the Res order </a:t>
            </a:r>
            <a:r>
              <a:rPr lang="en-US" sz="1200" kern="1200" baseline="0" dirty="0" err="1" smtClean="0">
                <a:solidFill>
                  <a:schemeClr val="tx1"/>
                </a:solidFill>
                <a:effectLst/>
                <a:latin typeface="Arial" charset="0"/>
                <a:ea typeface="+mn-ea"/>
                <a:cs typeface="+mn-cs"/>
              </a:rPr>
              <a:t>Discp</a:t>
            </a:r>
            <a:r>
              <a:rPr lang="en-US" sz="1200" kern="1200" baseline="0" dirty="0" smtClean="0">
                <a:solidFill>
                  <a:schemeClr val="tx1"/>
                </a:solidFill>
                <a:effectLst/>
                <a:latin typeface="Arial" charset="0"/>
                <a:ea typeface="+mn-ea"/>
                <a:cs typeface="+mn-cs"/>
              </a:rPr>
              <a:t> Report user guide.  A </a:t>
            </a:r>
            <a:r>
              <a:rPr lang="en-US" sz="1200" kern="1200" baseline="0" dirty="0">
                <a:solidFill>
                  <a:schemeClr val="tx1"/>
                </a:solidFill>
                <a:effectLst/>
                <a:latin typeface="Arial" charset="0"/>
                <a:ea typeface="+mn-ea"/>
                <a:cs typeface="+mn-cs"/>
              </a:rPr>
              <a:t>complete list of all the discrepancies can be found in the Reports and Queries and the Reserve Specific section of the Self-Service for Commands user guides.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To access the report, you</a:t>
            </a:r>
            <a:r>
              <a:rPr lang="en-US" sz="1200" kern="1200" baseline="0" dirty="0">
                <a:solidFill>
                  <a:schemeClr val="tx1"/>
                </a:solidFill>
                <a:effectLst/>
                <a:latin typeface="Arial" charset="0"/>
                <a:ea typeface="+mn-ea"/>
                <a:cs typeface="+mn-cs"/>
              </a:rPr>
              <a:t> must have the CGHRS, CGHRSUP, CGRSVMGR, CGSSCMD or CGRSVISC user role.  </a:t>
            </a:r>
          </a:p>
          <a:p>
            <a:endParaRPr lang="en-US" sz="1200" kern="1200" baseline="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Reserve Order Discrepancy Report identifies Reserve Orders entered into Direct Access that need to have action taken to cancel, or process the orders to an </a:t>
            </a:r>
            <a:r>
              <a:rPr lang="en-US" sz="1200" kern="1200" dirty="0" err="1">
                <a:solidFill>
                  <a:schemeClr val="tx1"/>
                </a:solidFill>
                <a:effectLst/>
                <a:latin typeface="Arial" charset="0"/>
                <a:ea typeface="+mn-ea"/>
                <a:cs typeface="+mn-cs"/>
              </a:rPr>
              <a:t>En</a:t>
            </a:r>
            <a:r>
              <a:rPr lang="en-US" sz="1200" kern="1200" dirty="0">
                <a:solidFill>
                  <a:schemeClr val="tx1"/>
                </a:solidFill>
                <a:effectLst/>
                <a:latin typeface="Arial" charset="0"/>
                <a:ea typeface="+mn-ea"/>
                <a:cs typeface="+mn-cs"/>
              </a:rPr>
              <a:t> route or Finished status.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Administrative Offices, SPOs, District (</a:t>
            </a:r>
            <a:r>
              <a:rPr lang="en-US" sz="1200" kern="1200" dirty="0" err="1">
                <a:solidFill>
                  <a:schemeClr val="tx1"/>
                </a:solidFill>
                <a:effectLst/>
                <a:latin typeface="Arial" charset="0"/>
                <a:ea typeface="+mn-ea"/>
                <a:cs typeface="+mn-cs"/>
              </a:rPr>
              <a:t>dxr</a:t>
            </a:r>
            <a:r>
              <a:rPr lang="en-US" sz="1200" kern="1200" dirty="0">
                <a:solidFill>
                  <a:schemeClr val="tx1"/>
                </a:solidFill>
                <a:effectLst/>
                <a:latin typeface="Arial" charset="0"/>
                <a:ea typeface="+mn-ea"/>
                <a:cs typeface="+mn-cs"/>
              </a:rPr>
              <a:t>) and RFRS Staffs, DOL, and PAC-13 should run this report to ensure complete and timely processing of all Reserve Active Duty orders.</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To</a:t>
            </a:r>
            <a:r>
              <a:rPr lang="en-US" sz="1200" kern="1200" baseline="0" dirty="0">
                <a:solidFill>
                  <a:schemeClr val="tx1"/>
                </a:solidFill>
                <a:effectLst/>
                <a:latin typeface="Arial" charset="0"/>
                <a:ea typeface="+mn-ea"/>
                <a:cs typeface="+mn-cs"/>
              </a:rPr>
              <a:t> access the report, click on the RSV Order Discrepancies link in the Reserve Administration pagelet.</a:t>
            </a:r>
            <a:endParaRPr lang="en-US" dirty="0"/>
          </a:p>
        </p:txBody>
      </p:sp>
    </p:spTree>
    <p:extLst>
      <p:ext uri="{BB962C8B-B14F-4D97-AF65-F5344CB8AC3E}">
        <p14:creationId xmlns:p14="http://schemas.microsoft.com/office/powerpoint/2010/main" val="10302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dirty="0" smtClean="0"/>
              <a:t>When</a:t>
            </a:r>
            <a:r>
              <a:rPr lang="en-US" baseline="0" dirty="0" smtClean="0"/>
              <a:t> the report appears, you can download into Excel spreadsheet for easy sorting.</a:t>
            </a:r>
          </a:p>
          <a:p>
            <a:endParaRPr lang="en-US" baseline="0" dirty="0" smtClean="0"/>
          </a:p>
          <a:p>
            <a:r>
              <a:rPr lang="en-US" baseline="0" dirty="0" smtClean="0"/>
              <a:t>(click) In this example the first order shows the orders are “authorized”, the begin data has passed and the orders are not </a:t>
            </a:r>
            <a:r>
              <a:rPr lang="en-US" baseline="0" dirty="0" err="1" smtClean="0"/>
              <a:t>en</a:t>
            </a:r>
            <a:r>
              <a:rPr lang="en-US" baseline="0" dirty="0" smtClean="0"/>
              <a:t>-route (member reported aboard) or finished.  This tells me that the member has orders, should have reported aboard but NO pay and/or allowance have been started.  This report was ran in early September and the orders were for  period 8/27-31.  It has been almost a month and members has not, and will not receive any AD pay and/or allowances until they are reported aboard.  So this report is an excellent research tool when a member calls and says “I haven’t been paid anything yet”….As a reminder, command members with the SSCMD,  RSVCMD, or CGHRSVW user  role.   So commands can run this report frequently to have an updated status of members orders.</a:t>
            </a:r>
          </a:p>
          <a:p>
            <a:endParaRPr lang="en-US" dirty="0"/>
          </a:p>
        </p:txBody>
      </p:sp>
      <p:sp>
        <p:nvSpPr>
          <p:cNvPr id="4" name="Slide Number Placeholder 3"/>
          <p:cNvSpPr>
            <a:spLocks noGrp="1"/>
          </p:cNvSpPr>
          <p:nvPr>
            <p:ph type="sldNum" sz="quarter" idx="10"/>
          </p:nvPr>
        </p:nvSpPr>
        <p:spPr/>
        <p:txBody>
          <a:bodyPr/>
          <a:lstStyle/>
          <a:p>
            <a:fld id="{E56B3DCD-A968-4FC3-A514-D2EA39D70CE2}" type="slidenum">
              <a:rPr lang="en-US" smtClean="0"/>
              <a:t>23</a:t>
            </a:fld>
            <a:endParaRPr lang="en-US"/>
          </a:p>
        </p:txBody>
      </p:sp>
    </p:spTree>
    <p:extLst>
      <p:ext uri="{BB962C8B-B14F-4D97-AF65-F5344CB8AC3E}">
        <p14:creationId xmlns:p14="http://schemas.microsoft.com/office/powerpoint/2010/main" val="294194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xfrm>
            <a:off x="3976333" y="8838722"/>
            <a:ext cx="3041968" cy="465615"/>
          </a:xfrm>
          <a:prstGeom prst="rect">
            <a:avLst/>
          </a:prstGeom>
          <a:noFill/>
        </p:spPr>
        <p:txBody>
          <a:bodyPr/>
          <a:lstStyle/>
          <a:p>
            <a:fld id="{15FBC72B-DCC6-49CB-BCC1-25FE0F907930}" type="slidenum">
              <a:rPr lang="en-US" smtClean="0"/>
              <a:pPr/>
              <a:t>24</a:t>
            </a:fld>
            <a:endParaRPr lang="en-US"/>
          </a:p>
        </p:txBody>
      </p:sp>
      <p:sp>
        <p:nvSpPr>
          <p:cNvPr id="4099" name="Rectangle 2"/>
          <p:cNvSpPr>
            <a:spLocks noGrp="1" noRot="1" noChangeAspect="1" noChangeArrowheads="1" noTextEdit="1"/>
          </p:cNvSpPr>
          <p:nvPr>
            <p:ph type="sldImg"/>
          </p:nvPr>
        </p:nvSpPr>
        <p:spPr>
          <a:xfrm>
            <a:off x="1182688" y="696913"/>
            <a:ext cx="4656137" cy="3492500"/>
          </a:xfrm>
          <a:prstGeom prst="rect">
            <a:avLst/>
          </a:prstGeom>
          <a:ln/>
        </p:spPr>
      </p:sp>
      <p:sp>
        <p:nvSpPr>
          <p:cNvPr id="4100" name="Rectangle 3"/>
          <p:cNvSpPr>
            <a:spLocks noGrp="1" noChangeArrowheads="1"/>
          </p:cNvSpPr>
          <p:nvPr>
            <p:ph type="body" idx="1"/>
          </p:nvPr>
        </p:nvSpPr>
        <p:spPr>
          <a:xfrm>
            <a:off x="701993" y="4420950"/>
            <a:ext cx="5615940" cy="4187349"/>
          </a:xfrm>
          <a:prstGeom prst="rect">
            <a:avLst/>
          </a:prstGeo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Here are a few more examples of reported</a:t>
            </a:r>
            <a:r>
              <a:rPr lang="en-US" sz="1200" kern="1200" baseline="0" dirty="0">
                <a:solidFill>
                  <a:schemeClr val="tx1"/>
                </a:solidFill>
                <a:effectLst/>
                <a:latin typeface="Arial" charset="0"/>
                <a:ea typeface="+mn-ea"/>
                <a:cs typeface="+mn-cs"/>
              </a:rPr>
              <a:t> discrepancies.  </a:t>
            </a: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 We already talked about the first note…</a:t>
            </a:r>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 Lets talk about the second note…The orders are </a:t>
            </a:r>
            <a:r>
              <a:rPr lang="en-US" sz="1200" kern="1200" baseline="0" dirty="0" err="1" smtClean="0">
                <a:solidFill>
                  <a:schemeClr val="tx1"/>
                </a:solidFill>
                <a:effectLst/>
                <a:latin typeface="Arial" charset="0"/>
                <a:ea typeface="+mn-ea"/>
                <a:cs typeface="+mn-cs"/>
              </a:rPr>
              <a:t>en</a:t>
            </a:r>
            <a:r>
              <a:rPr lang="en-US" sz="1200" kern="1200" baseline="0" dirty="0" smtClean="0">
                <a:solidFill>
                  <a:schemeClr val="tx1"/>
                </a:solidFill>
                <a:effectLst/>
                <a:latin typeface="Arial" charset="0"/>
                <a:ea typeface="+mn-ea"/>
                <a:cs typeface="+mn-cs"/>
              </a:rPr>
              <a:t> route or finished status with no Reserve  Order Begin (ROB) job row…pay has not been started.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 The third entry is the orders are Finished with no Reserve Order End (ROE) or Release from Active Duty (RELAD)…this means the members pay has </a:t>
            </a:r>
            <a:r>
              <a:rPr lang="en-US" sz="1200" b="1" kern="1200" baseline="0" dirty="0" smtClean="0">
                <a:solidFill>
                  <a:schemeClr val="tx1"/>
                </a:solidFill>
                <a:effectLst/>
                <a:latin typeface="Arial" charset="0"/>
                <a:ea typeface="+mn-ea"/>
                <a:cs typeface="+mn-cs"/>
              </a:rPr>
              <a:t>not</a:t>
            </a:r>
            <a:r>
              <a:rPr lang="en-US" sz="1200" kern="1200" baseline="0" dirty="0" smtClean="0">
                <a:solidFill>
                  <a:schemeClr val="tx1"/>
                </a:solidFill>
                <a:effectLst/>
                <a:latin typeface="Arial" charset="0"/>
                <a:ea typeface="+mn-ea"/>
                <a:cs typeface="+mn-cs"/>
              </a:rPr>
              <a:t> been stopped, and are not in an overpaid status.   For the SPO Yeoman listening in….remember long term reserve orders require a RELAD vs just entering dates in the 98 and 99 rows on the reserve orders.</a:t>
            </a:r>
            <a:endParaRPr lang="en-US" sz="1200" kern="1200" baseline="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3743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xfrm>
            <a:off x="3976333" y="8838722"/>
            <a:ext cx="3041968" cy="465615"/>
          </a:xfrm>
          <a:prstGeom prst="rect">
            <a:avLst/>
          </a:prstGeom>
          <a:noFill/>
        </p:spPr>
        <p:txBody>
          <a:bodyPr/>
          <a:lstStyle/>
          <a:p>
            <a:fld id="{15FBC72B-DCC6-49CB-BCC1-25FE0F907930}" type="slidenum">
              <a:rPr lang="en-US" smtClean="0"/>
              <a:pPr/>
              <a:t>25</a:t>
            </a:fld>
            <a:endParaRPr lang="en-US" smtClean="0"/>
          </a:p>
        </p:txBody>
      </p:sp>
      <p:sp>
        <p:nvSpPr>
          <p:cNvPr id="4099" name="Rectangle 2"/>
          <p:cNvSpPr>
            <a:spLocks noGrp="1" noRot="1" noChangeAspect="1" noChangeArrowheads="1" noTextEdit="1"/>
          </p:cNvSpPr>
          <p:nvPr>
            <p:ph type="sldImg"/>
          </p:nvPr>
        </p:nvSpPr>
        <p:spPr>
          <a:xfrm>
            <a:off x="1182688" y="696913"/>
            <a:ext cx="4656137" cy="3492500"/>
          </a:xfrm>
          <a:prstGeom prst="rect">
            <a:avLst/>
          </a:prstGeom>
          <a:ln/>
        </p:spPr>
      </p:sp>
      <p:sp>
        <p:nvSpPr>
          <p:cNvPr id="4100" name="Rectangle 3"/>
          <p:cNvSpPr>
            <a:spLocks noGrp="1" noChangeArrowheads="1"/>
          </p:cNvSpPr>
          <p:nvPr>
            <p:ph type="body" idx="1"/>
          </p:nvPr>
        </p:nvSpPr>
        <p:spPr>
          <a:xfrm>
            <a:off x="701993" y="4420950"/>
            <a:ext cx="5615940" cy="4187349"/>
          </a:xfrm>
          <a:prstGeom prst="rect">
            <a:avLst/>
          </a:prstGeo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Here are just a few important references concerning Reserve Pay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Read the references….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401614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1" y="4400551"/>
            <a:ext cx="5486400" cy="3600450"/>
          </a:xfrm>
          <a:prstGeom prst="rect">
            <a:avLst/>
          </a:prstGeom>
        </p:spPr>
        <p:txBody>
          <a:bodyPr lIns="91416" tIns="45707" rIns="91416" bIns="45707"/>
          <a:lstStyle/>
          <a:p>
            <a:pPr marL="0" marR="0" lvl="0" indent="0" algn="l" defTabSz="914157"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This concludes our Wisdom Wednesday session concerning Reserve pay.</a:t>
            </a:r>
          </a:p>
          <a:p>
            <a:pPr marL="0" marR="0" lvl="0" indent="0" algn="l" defTabSz="914157"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157"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(pull up Poll question) </a:t>
            </a:r>
            <a:r>
              <a:rPr lang="en-US" baseline="0" dirty="0" smtClean="0">
                <a:latin typeface="Arial" panose="020B0604020202020204" pitchFamily="34" charset="0"/>
                <a:cs typeface="Arial" panose="020B0604020202020204" pitchFamily="34" charset="0"/>
              </a:rPr>
              <a:t>We would like to know if this information was helpful and useful?</a:t>
            </a:r>
          </a:p>
          <a:p>
            <a:pPr marL="0" marR="0" lvl="0" indent="0" algn="l" defTabSz="91415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lvl="0" indent="0" algn="l" defTabSz="91415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Talk about the poll results…</a:t>
            </a:r>
          </a:p>
          <a:p>
            <a:pPr marL="0" marR="0" lvl="0" indent="0" algn="l" defTabSz="91415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lvl="0" indent="0" algn="l" defTabSz="91415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OK, we will now open up the session to your questions.  We have some of PPC’s subject matter experts in Reserve Pay on line to try and answer your questions.  As a foot note, this session, like all our Wisdom Wednesday Virtual sessions is being recorded and will be posted shortly on the PPC (P&amp;D) web page, along with a copy of  the power-point and the Q&amp;A questions for those that were unable to attend todays session.  We highly encourage to share this information with all Reservist, commands and  SPOs. </a:t>
            </a:r>
          </a:p>
          <a:p>
            <a:pPr marL="0" marR="0" lvl="0" indent="0" algn="l" defTabSz="91415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lvl="0" indent="0" algn="l" defTabSz="91415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So  Tell us what you think!!!</a:t>
            </a:r>
            <a:endParaRPr lang="en-US" dirty="0" smtClean="0"/>
          </a:p>
          <a:p>
            <a:pPr defTabSz="914157"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3884614" y="8685215"/>
            <a:ext cx="2971800" cy="458787"/>
          </a:xfrm>
          <a:prstGeom prst="rect">
            <a:avLst/>
          </a:prstGeom>
        </p:spPr>
        <p:txBody>
          <a:bodyPr lIns="91416" tIns="45707" rIns="91416" bIns="45707"/>
          <a:lstStyle/>
          <a:p>
            <a:fld id="{61CF2220-1087-46C7-9E5E-D252081016A9}" type="slidenum">
              <a:rPr lang="en-US" smtClean="0"/>
              <a:t>26</a:t>
            </a:fld>
            <a:endParaRPr lang="en-US"/>
          </a:p>
        </p:txBody>
      </p:sp>
    </p:spTree>
    <p:extLst>
      <p:ext uri="{BB962C8B-B14F-4D97-AF65-F5344CB8AC3E}">
        <p14:creationId xmlns:p14="http://schemas.microsoft.com/office/powerpoint/2010/main" val="107615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joining us today are  members of the PPC (MAS) staff.   These guys are the</a:t>
            </a:r>
            <a:r>
              <a:rPr lang="en-US" baseline="0" dirty="0" smtClean="0"/>
              <a:t> ones in the trenches to ensure the proper processing of Reserve Pay issues….read  names</a:t>
            </a:r>
            <a:endParaRPr lang="en-US" dirty="0"/>
          </a:p>
        </p:txBody>
      </p:sp>
      <p:sp>
        <p:nvSpPr>
          <p:cNvPr id="4" name="Slide Number Placeholder 3"/>
          <p:cNvSpPr>
            <a:spLocks noGrp="1"/>
          </p:cNvSpPr>
          <p:nvPr>
            <p:ph type="sldNum" sz="quarter" idx="10"/>
          </p:nvPr>
        </p:nvSpPr>
        <p:spPr/>
        <p:txBody>
          <a:bodyPr/>
          <a:lstStyle/>
          <a:p>
            <a:fld id="{9484670A-86D8-43B4-A7C9-04159DA74882}" type="slidenum">
              <a:rPr lang="en-US" smtClean="0"/>
              <a:pPr/>
              <a:t>3</a:t>
            </a:fld>
            <a:endParaRPr lang="en-US" dirty="0"/>
          </a:p>
        </p:txBody>
      </p:sp>
    </p:spTree>
    <p:extLst>
      <p:ext uri="{BB962C8B-B14F-4D97-AF65-F5344CB8AC3E}">
        <p14:creationId xmlns:p14="http://schemas.microsoft.com/office/powerpoint/2010/main" val="346207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a:prstGeom prst="rect">
            <a:avLst/>
          </a:prstGeom>
        </p:spPr>
      </p:sp>
      <p:sp>
        <p:nvSpPr>
          <p:cNvPr id="3" name="Notes Placeholder 2"/>
          <p:cNvSpPr>
            <a:spLocks noGrp="1"/>
          </p:cNvSpPr>
          <p:nvPr>
            <p:ph type="body" idx="1"/>
          </p:nvPr>
        </p:nvSpPr>
        <p:spPr>
          <a:xfrm>
            <a:off x="701993" y="4478476"/>
            <a:ext cx="5615940" cy="366420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begin todays session, we would like to ask a few questions to the attendees: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(pull up</a:t>
            </a:r>
            <a:r>
              <a:rPr lang="en-US" baseline="0" dirty="0" smtClean="0"/>
              <a:t> poll question</a:t>
            </a:r>
            <a:r>
              <a:rPr lang="en-US" dirty="0" smtClean="0"/>
              <a:t>) Are You?</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(pull up poll question)</a:t>
            </a:r>
            <a:r>
              <a:rPr lang="en-US" baseline="0" dirty="0" smtClean="0"/>
              <a:t> What is your duty station?’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about the results of the polls individually….Thank you for your responses…now let’s begin todays session about Reserve Pay Processing…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dirty="0"/>
              <a:t>) </a:t>
            </a:r>
            <a:r>
              <a:rPr lang="en-US" dirty="0" smtClean="0"/>
              <a:t>We would like to first talk about the PPC </a:t>
            </a:r>
            <a:r>
              <a:rPr lang="en-US" dirty="0"/>
              <a:t>web </a:t>
            </a:r>
            <a:r>
              <a:rPr lang="en-US" dirty="0" smtClean="0"/>
              <a:t>page.  The information on the web  page </a:t>
            </a:r>
            <a:r>
              <a:rPr lang="en-US" dirty="0"/>
              <a:t>could probably answer about 90% of the questions about pay and reserve issues</a:t>
            </a:r>
            <a:r>
              <a:rPr lang="en-US" dirty="0" smtClean="0"/>
              <a:t>.  All the Direct Access user guides, </a:t>
            </a:r>
            <a:r>
              <a:rPr lang="en-US" baseline="0" dirty="0" smtClean="0"/>
              <a:t>virtual tutorials and access to the DA  Knowledge Base can be found by clicking on the Direct Access User Guides button.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I would like to point out two sections specifically…Self Service for commands and self-service for members.</a:t>
            </a:r>
          </a:p>
        </p:txBody>
      </p:sp>
      <p:sp>
        <p:nvSpPr>
          <p:cNvPr id="4" name="Slide Number Placeholder 3"/>
          <p:cNvSpPr>
            <a:spLocks noGrp="1"/>
          </p:cNvSpPr>
          <p:nvPr>
            <p:ph type="sldNum" sz="quarter" idx="10"/>
          </p:nvPr>
        </p:nvSpPr>
        <p:spPr>
          <a:xfrm>
            <a:off x="3976333" y="8839014"/>
            <a:ext cx="3041968" cy="466911"/>
          </a:xfrm>
          <a:prstGeom prst="rect">
            <a:avLst/>
          </a:prstGeom>
        </p:spPr>
        <p:txBody>
          <a:bodyPr/>
          <a:lstStyle/>
          <a:p>
            <a:fld id="{F8F1C3DD-EAAC-4FC2-AC55-F19BAF0E80D4}" type="slidenum">
              <a:rPr lang="en-US" smtClean="0"/>
              <a:t>4</a:t>
            </a:fld>
            <a:endParaRPr lang="en-US" dirty="0"/>
          </a:p>
        </p:txBody>
      </p:sp>
    </p:spTree>
    <p:extLst>
      <p:ext uri="{BB962C8B-B14F-4D97-AF65-F5344CB8AC3E}">
        <p14:creationId xmlns:p14="http://schemas.microsoft.com/office/powerpoint/2010/main" val="336196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a:prstGeom prst="rect">
            <a:avLst/>
          </a:prstGeom>
        </p:spPr>
      </p:sp>
      <p:sp>
        <p:nvSpPr>
          <p:cNvPr id="3" name="Notes Placeholder 2"/>
          <p:cNvSpPr>
            <a:spLocks noGrp="1"/>
          </p:cNvSpPr>
          <p:nvPr>
            <p:ph type="body" idx="1"/>
          </p:nvPr>
        </p:nvSpPr>
        <p:spPr>
          <a:xfrm>
            <a:off x="701993" y="4478476"/>
            <a:ext cx="5615940" cy="366420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Just a quick peek at the SS for Command page…there is just about anything and everything a member needs to be able to obtain info and step-by-step user guide on “how to” to just about any personnel or pay transactions in DA.  You can also click the link for the video tutorials for most of the subjects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I would like to point out the link for “Understanding Reserve Pay Processing, which I will be spending most of my presentation today about.</a:t>
            </a:r>
          </a:p>
        </p:txBody>
      </p:sp>
      <p:sp>
        <p:nvSpPr>
          <p:cNvPr id="4" name="Slide Number Placeholder 3"/>
          <p:cNvSpPr>
            <a:spLocks noGrp="1"/>
          </p:cNvSpPr>
          <p:nvPr>
            <p:ph type="sldNum" sz="quarter" idx="10"/>
          </p:nvPr>
        </p:nvSpPr>
        <p:spPr>
          <a:xfrm>
            <a:off x="3976333" y="8839014"/>
            <a:ext cx="3041968" cy="466911"/>
          </a:xfrm>
          <a:prstGeom prst="rect">
            <a:avLst/>
          </a:prstGeom>
        </p:spPr>
        <p:txBody>
          <a:bodyPr/>
          <a:lstStyle/>
          <a:p>
            <a:fld id="{F8F1C3DD-EAAC-4FC2-AC55-F19BAF0E80D4}" type="slidenum">
              <a:rPr lang="en-US" smtClean="0"/>
              <a:t>5</a:t>
            </a:fld>
            <a:endParaRPr lang="en-US" dirty="0"/>
          </a:p>
        </p:txBody>
      </p:sp>
    </p:spTree>
    <p:extLst>
      <p:ext uri="{BB962C8B-B14F-4D97-AF65-F5344CB8AC3E}">
        <p14:creationId xmlns:p14="http://schemas.microsoft.com/office/powerpoint/2010/main" val="173123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a:prstGeom prst="rect">
            <a:avLst/>
          </a:prstGeom>
        </p:spPr>
      </p:sp>
      <p:sp>
        <p:nvSpPr>
          <p:cNvPr id="3" name="Notes Placeholder 2"/>
          <p:cNvSpPr>
            <a:spLocks noGrp="1"/>
          </p:cNvSpPr>
          <p:nvPr>
            <p:ph type="body" idx="1"/>
          </p:nvPr>
        </p:nvSpPr>
        <p:spPr>
          <a:xfrm>
            <a:off x="701993" y="4478476"/>
            <a:ext cx="5615940" cy="366420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same info is available for members in the SS Member section.  </a:t>
            </a:r>
          </a:p>
        </p:txBody>
      </p:sp>
      <p:sp>
        <p:nvSpPr>
          <p:cNvPr id="4" name="Slide Number Placeholder 3"/>
          <p:cNvSpPr>
            <a:spLocks noGrp="1"/>
          </p:cNvSpPr>
          <p:nvPr>
            <p:ph type="sldNum" sz="quarter" idx="10"/>
          </p:nvPr>
        </p:nvSpPr>
        <p:spPr>
          <a:xfrm>
            <a:off x="3976333" y="8839014"/>
            <a:ext cx="3041968" cy="466911"/>
          </a:xfrm>
          <a:prstGeom prst="rect">
            <a:avLst/>
          </a:prstGeom>
        </p:spPr>
        <p:txBody>
          <a:bodyPr/>
          <a:lstStyle/>
          <a:p>
            <a:fld id="{F8F1C3DD-EAAC-4FC2-AC55-F19BAF0E80D4}" type="slidenum">
              <a:rPr lang="en-US" smtClean="0"/>
              <a:t>6</a:t>
            </a:fld>
            <a:endParaRPr lang="en-US" dirty="0"/>
          </a:p>
        </p:txBody>
      </p:sp>
    </p:spTree>
    <p:extLst>
      <p:ext uri="{BB962C8B-B14F-4D97-AF65-F5344CB8AC3E}">
        <p14:creationId xmlns:p14="http://schemas.microsoft.com/office/powerpoint/2010/main" val="42776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a:prstGeom prst="rect">
            <a:avLst/>
          </a:prstGeom>
        </p:spPr>
      </p:sp>
      <p:sp>
        <p:nvSpPr>
          <p:cNvPr id="3" name="Notes Placeholder 2"/>
          <p:cNvSpPr>
            <a:spLocks noGrp="1"/>
          </p:cNvSpPr>
          <p:nvPr>
            <p:ph type="body" idx="1"/>
          </p:nvPr>
        </p:nvSpPr>
        <p:spPr>
          <a:xfrm>
            <a:off x="701993" y="4478476"/>
            <a:ext cx="5615940" cy="366420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one time PPC would travel around the fleet and hold a “Reservist’ workshop…covering two days on a Saturday and Sunday during drill weekend to provide specific training on specific topics, such as Active Duty Orders….How to advance in the Coast Guard….ASQ, and a ton of other subjects.  That came to a close, not sure why, but PPC converted the subjects into virtual recordings that a unit can just click, grab some popcorn and listen to the staff walk thought the topics. The links at the right are virtual recordings that walk through each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Reserve Workshop will list the topics in alphabetical</a:t>
            </a:r>
            <a:r>
              <a:rPr lang="en-US" baseline="0" dirty="0"/>
              <a:t> order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A brief description of the topic and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The Link/Length section with list the topic by name (as it appears in the user guide sections) and the length of the recorded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access the session, just click on the link in the Link/Length column.</a:t>
            </a:r>
            <a:endParaRPr lang="en-US" dirty="0"/>
          </a:p>
        </p:txBody>
      </p:sp>
      <p:sp>
        <p:nvSpPr>
          <p:cNvPr id="4" name="Slide Number Placeholder 3"/>
          <p:cNvSpPr>
            <a:spLocks noGrp="1"/>
          </p:cNvSpPr>
          <p:nvPr>
            <p:ph type="sldNum" sz="quarter" idx="10"/>
          </p:nvPr>
        </p:nvSpPr>
        <p:spPr>
          <a:xfrm>
            <a:off x="3976333" y="8839014"/>
            <a:ext cx="3041968" cy="466911"/>
          </a:xfrm>
          <a:prstGeom prst="rect">
            <a:avLst/>
          </a:prstGeom>
        </p:spPr>
        <p:txBody>
          <a:bodyPr/>
          <a:lstStyle/>
          <a:p>
            <a:fld id="{F8F1C3DD-EAAC-4FC2-AC55-F19BAF0E80D4}" type="slidenum">
              <a:rPr lang="en-US" smtClean="0"/>
              <a:t>7</a:t>
            </a:fld>
            <a:endParaRPr lang="en-US" dirty="0"/>
          </a:p>
        </p:txBody>
      </p:sp>
    </p:spTree>
    <p:extLst>
      <p:ext uri="{BB962C8B-B14F-4D97-AF65-F5344CB8AC3E}">
        <p14:creationId xmlns:p14="http://schemas.microsoft.com/office/powerpoint/2010/main" val="223185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62488" cy="3497262"/>
          </a:xfrm>
          <a:prstGeom prst="rect">
            <a:avLst/>
          </a:prstGeom>
        </p:spPr>
      </p:sp>
      <p:sp>
        <p:nvSpPr>
          <p:cNvPr id="3" name="Notes Placeholder 2"/>
          <p:cNvSpPr>
            <a:spLocks noGrp="1"/>
          </p:cNvSpPr>
          <p:nvPr>
            <p:ph type="body" idx="1"/>
          </p:nvPr>
        </p:nvSpPr>
        <p:spPr>
          <a:xfrm>
            <a:off x="703270" y="4425166"/>
            <a:ext cx="5622926" cy="4192598"/>
          </a:xfrm>
          <a:prstGeom prst="rect">
            <a:avLst/>
          </a:prstGeom>
        </p:spPr>
        <p:txBody>
          <a:bodyPr/>
          <a:lstStyle/>
          <a:p>
            <a:r>
              <a:rPr lang="en-US" sz="800" b="1" kern="1200" dirty="0">
                <a:solidFill>
                  <a:schemeClr val="tx1"/>
                </a:solidFill>
                <a:latin typeface="Arial" charset="0"/>
                <a:ea typeface="+mn-ea"/>
                <a:cs typeface="+mn-cs"/>
              </a:rPr>
              <a:t>Timeliness</a:t>
            </a:r>
            <a:r>
              <a:rPr lang="en-US" sz="800" kern="1200" baseline="0" dirty="0">
                <a:solidFill>
                  <a:schemeClr val="tx1"/>
                </a:solidFill>
                <a:latin typeface="Arial" charset="0"/>
                <a:ea typeface="+mn-ea"/>
                <a:cs typeface="+mn-cs"/>
              </a:rPr>
              <a:t> – 3PM </a:t>
            </a:r>
            <a:r>
              <a:rPr lang="en-US" sz="800" kern="1200" baseline="0" dirty="0" smtClean="0">
                <a:solidFill>
                  <a:schemeClr val="tx1"/>
                </a:solidFill>
                <a:latin typeface="Arial" charset="0"/>
                <a:ea typeface="+mn-ea"/>
                <a:cs typeface="+mn-cs"/>
              </a:rPr>
              <a:t>2 </a:t>
            </a:r>
            <a:r>
              <a:rPr lang="en-US" sz="800" kern="1200" baseline="0" dirty="0">
                <a:solidFill>
                  <a:schemeClr val="tx1"/>
                </a:solidFill>
                <a:latin typeface="Arial" charset="0"/>
                <a:ea typeface="+mn-ea"/>
                <a:cs typeface="+mn-cs"/>
              </a:rPr>
              <a:t>business days to “complete” and 3 business days to “approve pay”.  </a:t>
            </a:r>
            <a:r>
              <a:rPr lang="en-US" sz="800" kern="1200" baseline="0" dirty="0" smtClean="0">
                <a:solidFill>
                  <a:schemeClr val="tx1"/>
                </a:solidFill>
                <a:latin typeface="Arial" charset="0"/>
                <a:ea typeface="+mn-ea"/>
                <a:cs typeface="+mn-cs"/>
              </a:rPr>
              <a:t>Discuss RETRO </a:t>
            </a:r>
            <a:r>
              <a:rPr lang="en-US" sz="800" kern="1200" baseline="0" dirty="0">
                <a:solidFill>
                  <a:schemeClr val="tx1"/>
                </a:solidFill>
                <a:latin typeface="Arial" charset="0"/>
                <a:ea typeface="+mn-ea"/>
                <a:cs typeface="+mn-cs"/>
              </a:rPr>
              <a:t>transactions.</a:t>
            </a:r>
          </a:p>
          <a:p>
            <a:r>
              <a:rPr lang="en-US" sz="800" b="1" kern="1200" baseline="0" dirty="0">
                <a:solidFill>
                  <a:schemeClr val="tx1"/>
                </a:solidFill>
                <a:latin typeface="Arial" charset="0"/>
                <a:ea typeface="+mn-ea"/>
                <a:cs typeface="+mn-cs"/>
              </a:rPr>
              <a:t>Accuracy</a:t>
            </a:r>
            <a:r>
              <a:rPr lang="en-US" sz="800" kern="1200" baseline="0" dirty="0">
                <a:solidFill>
                  <a:schemeClr val="tx1"/>
                </a:solidFill>
                <a:latin typeface="Arial" charset="0"/>
                <a:ea typeface="+mn-ea"/>
                <a:cs typeface="+mn-cs"/>
              </a:rPr>
              <a:t>  - Incorrect data on both IDT (meals/times); and AD orders (incorrect begin dates).  Some  SPOs don’t wait for emails (some  never arrive) and process as ordered…problem members report earlier/later and orders must be amended at  SPO which causes pay issues!!!</a:t>
            </a:r>
          </a:p>
          <a:p>
            <a:r>
              <a:rPr lang="en-US" sz="800" b="1" kern="1200" baseline="0" dirty="0">
                <a:solidFill>
                  <a:schemeClr val="tx1"/>
                </a:solidFill>
                <a:latin typeface="Arial" charset="0"/>
                <a:ea typeface="+mn-ea"/>
                <a:cs typeface="+mn-cs"/>
              </a:rPr>
              <a:t>Sequentially</a:t>
            </a:r>
            <a:r>
              <a:rPr lang="en-US" sz="800" kern="1200" baseline="0" dirty="0">
                <a:solidFill>
                  <a:schemeClr val="tx1"/>
                </a:solidFill>
                <a:latin typeface="Arial" charset="0"/>
                <a:ea typeface="+mn-ea"/>
                <a:cs typeface="+mn-cs"/>
              </a:rPr>
              <a:t> – Need to be processed in sequence…for example a member starts ADT on a Monday, but did IDT Friday and Saturday.  If  SPOs are not paying close attention, they will process AD orders which makes the IDTs NOT process, and will be pushed 2 pay cycles!!!  A member cannot be paid AD pay if in a “reserve” </a:t>
            </a:r>
            <a:r>
              <a:rPr lang="en-US" sz="800" kern="1200" baseline="0" dirty="0" err="1">
                <a:solidFill>
                  <a:schemeClr val="tx1"/>
                </a:solidFill>
                <a:latin typeface="Arial" charset="0"/>
                <a:ea typeface="+mn-ea"/>
                <a:cs typeface="+mn-cs"/>
              </a:rPr>
              <a:t>paygroup</a:t>
            </a:r>
            <a:r>
              <a:rPr lang="en-US" sz="800" kern="1200" baseline="0" dirty="0">
                <a:solidFill>
                  <a:schemeClr val="tx1"/>
                </a:solidFill>
                <a:latin typeface="Arial" charset="0"/>
                <a:ea typeface="+mn-ea"/>
                <a:cs typeface="+mn-cs"/>
              </a:rPr>
              <a:t>…and cannot be  paid IDT pay if in an “active” pay group.</a:t>
            </a:r>
            <a:endParaRPr lang="en-US" sz="8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a:xfrm>
            <a:off x="3981431" y="8847121"/>
            <a:ext cx="3046423" cy="466736"/>
          </a:xfrm>
          <a:prstGeom prst="rect">
            <a:avLst/>
          </a:prstGeom>
        </p:spPr>
        <p:txBody>
          <a:bodyPr/>
          <a:lstStyle/>
          <a:p>
            <a:fld id="{DF3245CE-E6F7-4983-AD01-0C07E2F65E16}" type="slidenum">
              <a:rPr lang="en-US" smtClean="0"/>
              <a:t>8</a:t>
            </a:fld>
            <a:endParaRPr lang="en-US"/>
          </a:p>
        </p:txBody>
      </p:sp>
    </p:spTree>
    <p:extLst>
      <p:ext uri="{BB962C8B-B14F-4D97-AF65-F5344CB8AC3E}">
        <p14:creationId xmlns:p14="http://schemas.microsoft.com/office/powerpoint/2010/main" val="187472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62488" cy="3497262"/>
          </a:xfrm>
          <a:prstGeom prst="rect">
            <a:avLst/>
          </a:prstGeom>
        </p:spPr>
      </p:sp>
      <p:sp>
        <p:nvSpPr>
          <p:cNvPr id="3" name="Notes Placeholder 2"/>
          <p:cNvSpPr>
            <a:spLocks noGrp="1"/>
          </p:cNvSpPr>
          <p:nvPr>
            <p:ph type="body" idx="1"/>
          </p:nvPr>
        </p:nvSpPr>
        <p:spPr>
          <a:xfrm>
            <a:off x="703270" y="4425166"/>
            <a:ext cx="5622926" cy="4192598"/>
          </a:xfrm>
          <a:prstGeom prst="rect">
            <a:avLst/>
          </a:prstGeom>
        </p:spPr>
        <p:txBody>
          <a:bodyPr/>
          <a:lstStyle/>
          <a:p>
            <a:endParaRPr lang="en-US" sz="8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a:xfrm>
            <a:off x="3981431" y="8847121"/>
            <a:ext cx="3046423" cy="466736"/>
          </a:xfrm>
          <a:prstGeom prst="rect">
            <a:avLst/>
          </a:prstGeom>
        </p:spPr>
        <p:txBody>
          <a:bodyPr/>
          <a:lstStyle/>
          <a:p>
            <a:fld id="{DF3245CE-E6F7-4983-AD01-0C07E2F65E16}" type="slidenum">
              <a:rPr lang="en-US" smtClean="0"/>
              <a:t>9</a:t>
            </a:fld>
            <a:endParaRPr lang="en-US"/>
          </a:p>
        </p:txBody>
      </p:sp>
    </p:spTree>
    <p:extLst>
      <p:ext uri="{BB962C8B-B14F-4D97-AF65-F5344CB8AC3E}">
        <p14:creationId xmlns:p14="http://schemas.microsoft.com/office/powerpoint/2010/main" val="291088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A9ED77EE-D37F-44F2-9FEE-CD4A171920C2}" type="slidenum">
              <a:rPr lang="en-US" smtClean="0"/>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9D0C4-992E-4319-807F-8FDCED6853AE}" type="slidenum">
              <a:rPr lang="en-US" smtClean="0"/>
              <a:pPr>
                <a:defRPr/>
              </a:pPr>
              <a:t>‹#›</a:t>
            </a:fld>
            <a:endParaRPr lang="en-US"/>
          </a:p>
        </p:txBody>
      </p:sp>
    </p:spTree>
    <p:extLst>
      <p:ext uri="{BB962C8B-B14F-4D97-AF65-F5344CB8AC3E}">
        <p14:creationId xmlns:p14="http://schemas.microsoft.com/office/powerpoint/2010/main" val="64656982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A639FB92-583D-4B81-8844-3AC48DD0CCE5}" type="slidenum">
              <a:rPr lang="en-US" smtClean="0"/>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4F2B5-59FD-4BB9-B665-56A615051437}" type="slidenum">
              <a:rPr lang="en-US" smtClean="0"/>
              <a:pPr>
                <a:defRPr/>
              </a:pPr>
              <a:t>‹#›</a:t>
            </a:fld>
            <a:endParaRPr lang="en-US"/>
          </a:p>
        </p:txBody>
      </p:sp>
    </p:spTree>
    <p:extLst>
      <p:ext uri="{BB962C8B-B14F-4D97-AF65-F5344CB8AC3E}">
        <p14:creationId xmlns:p14="http://schemas.microsoft.com/office/powerpoint/2010/main" val="413392196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457B1A5F-667B-4B1C-BE13-16DCDC05B517}" type="slidenum">
              <a:rPr lang="en-US" smtClean="0"/>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B5DD5-2298-4256-AF7E-D8FAAA43E62F}" type="slidenum">
              <a:rPr lang="en-US" smtClean="0"/>
              <a:pPr>
                <a:defRPr/>
              </a:pPr>
              <a:t>‹#›</a:t>
            </a:fld>
            <a:endParaRPr lang="en-US"/>
          </a:p>
        </p:txBody>
      </p:sp>
    </p:spTree>
    <p:extLst>
      <p:ext uri="{BB962C8B-B14F-4D97-AF65-F5344CB8AC3E}">
        <p14:creationId xmlns:p14="http://schemas.microsoft.com/office/powerpoint/2010/main" val="40008703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CDEC85DF-9263-4A18-A3C5-6024B5D56665}" type="slidenum">
              <a:rPr lang="en-US" smtClean="0"/>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5200C-C177-47B1-9BF5-DE4CA63DA8E4}" type="slidenum">
              <a:rPr lang="en-US" smtClean="0"/>
              <a:pPr>
                <a:defRPr/>
              </a:pPr>
              <a:t>‹#›</a:t>
            </a:fld>
            <a:endParaRPr lang="en-US"/>
          </a:p>
        </p:txBody>
      </p:sp>
    </p:spTree>
    <p:extLst>
      <p:ext uri="{BB962C8B-B14F-4D97-AF65-F5344CB8AC3E}">
        <p14:creationId xmlns:p14="http://schemas.microsoft.com/office/powerpoint/2010/main" val="282087799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00EE4501-1884-4C6D-8138-092F2EEAB8C6}" type="slidenum">
              <a:rPr lang="en-US" smtClean="0"/>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DD1927-62F7-429A-865D-A30B28E366AA}" type="slidenum">
              <a:rPr lang="en-US" smtClean="0"/>
              <a:pPr>
                <a:defRPr/>
              </a:pPr>
              <a:t>‹#›</a:t>
            </a:fld>
            <a:endParaRPr lang="en-US"/>
          </a:p>
        </p:txBody>
      </p:sp>
    </p:spTree>
    <p:extLst>
      <p:ext uri="{BB962C8B-B14F-4D97-AF65-F5344CB8AC3E}">
        <p14:creationId xmlns:p14="http://schemas.microsoft.com/office/powerpoint/2010/main" val="16342786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46EF1BA5-83D8-4E70-985F-A8C99AAC2FDB}" type="slidenum">
              <a:rPr lang="en-US" smtClean="0"/>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706A7-1D7D-43D2-A1F4-73E51A7EBF89}" type="slidenum">
              <a:rPr lang="en-US" smtClean="0"/>
              <a:pPr>
                <a:defRPr/>
              </a:pPr>
              <a:t>‹#›</a:t>
            </a:fld>
            <a:endParaRPr lang="en-US"/>
          </a:p>
        </p:txBody>
      </p:sp>
    </p:spTree>
    <p:extLst>
      <p:ext uri="{BB962C8B-B14F-4D97-AF65-F5344CB8AC3E}">
        <p14:creationId xmlns:p14="http://schemas.microsoft.com/office/powerpoint/2010/main" val="15173949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290C1D93-F105-4CB1-8B90-C93ABB2AC482}" type="slidenum">
              <a:rPr lang="en-US" smtClean="0"/>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BC545-0335-4861-9AAE-9529A30CA414}" type="slidenum">
              <a:rPr lang="en-US" smtClean="0"/>
              <a:pPr>
                <a:defRPr/>
              </a:pPr>
              <a:t>‹#›</a:t>
            </a:fld>
            <a:endParaRPr lang="en-US"/>
          </a:p>
        </p:txBody>
      </p:sp>
    </p:spTree>
    <p:extLst>
      <p:ext uri="{BB962C8B-B14F-4D97-AF65-F5344CB8AC3E}">
        <p14:creationId xmlns:p14="http://schemas.microsoft.com/office/powerpoint/2010/main" val="234951011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 </a:t>
            </a:r>
            <a:fld id="{AEC0A4A5-1F17-48D6-936C-A69F92887325}" type="slidenum">
              <a:rPr lang="en-US" smtClean="0"/>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033A97-9585-490F-A1CE-95CC62E84185}" type="slidenum">
              <a:rPr lang="en-US" smtClean="0"/>
              <a:pPr>
                <a:defRPr/>
              </a:pPr>
              <a:t>‹#›</a:t>
            </a:fld>
            <a:endParaRPr lang="en-US"/>
          </a:p>
        </p:txBody>
      </p:sp>
    </p:spTree>
    <p:extLst>
      <p:ext uri="{BB962C8B-B14F-4D97-AF65-F5344CB8AC3E}">
        <p14:creationId xmlns:p14="http://schemas.microsoft.com/office/powerpoint/2010/main" val="14665829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 </a:t>
            </a:r>
            <a:fld id="{2358A389-4268-48E7-BA3A-B818C2FFA466}" type="slidenum">
              <a:rPr lang="en-US" smtClean="0"/>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D57930-28B6-4845-AD13-30E933630622}" type="slidenum">
              <a:rPr lang="en-US" smtClean="0"/>
              <a:pPr>
                <a:defRPr/>
              </a:pPr>
              <a:t>‹#›</a:t>
            </a:fld>
            <a:endParaRPr lang="en-US"/>
          </a:p>
        </p:txBody>
      </p:sp>
    </p:spTree>
    <p:extLst>
      <p:ext uri="{BB962C8B-B14F-4D97-AF65-F5344CB8AC3E}">
        <p14:creationId xmlns:p14="http://schemas.microsoft.com/office/powerpoint/2010/main" val="14614419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a:t>
            </a:r>
            <a:fld id="{47B0802C-F9C7-4A69-B4C6-BA881B7B6504}" type="slidenum">
              <a:rPr lang="en-US" smtClean="0"/>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DB27D2-7F9F-42B9-B9C6-AACA60F3DF98}" type="slidenum">
              <a:rPr lang="en-US" smtClean="0"/>
              <a:pPr>
                <a:defRPr/>
              </a:pPr>
              <a:t>‹#›</a:t>
            </a:fld>
            <a:endParaRPr lang="en-US"/>
          </a:p>
        </p:txBody>
      </p:sp>
    </p:spTree>
    <p:extLst>
      <p:ext uri="{BB962C8B-B14F-4D97-AF65-F5344CB8AC3E}">
        <p14:creationId xmlns:p14="http://schemas.microsoft.com/office/powerpoint/2010/main" val="158729733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6E20220C-FE91-47CC-A2A6-2F97264C1936}" type="slidenum">
              <a:rPr lang="en-US" smtClean="0"/>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4BB3E1-D4E2-4105-8E66-1368D534ED22}" type="slidenum">
              <a:rPr lang="en-US" smtClean="0"/>
              <a:pPr>
                <a:defRPr/>
              </a:pPr>
              <a:t>‹#›</a:t>
            </a:fld>
            <a:endParaRPr lang="en-US"/>
          </a:p>
        </p:txBody>
      </p:sp>
    </p:spTree>
    <p:extLst>
      <p:ext uri="{BB962C8B-B14F-4D97-AF65-F5344CB8AC3E}">
        <p14:creationId xmlns:p14="http://schemas.microsoft.com/office/powerpoint/2010/main" val="38366401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E9620911-DCA7-4298-8A27-0239B593512B}" type="slidenum">
              <a:rPr lang="en-US" smtClean="0"/>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9ED11-146E-44CC-B06A-2358FA7488FA}" type="slidenum">
              <a:rPr lang="en-US" smtClean="0"/>
              <a:pPr>
                <a:defRPr/>
              </a:pPr>
              <a:t>‹#›</a:t>
            </a:fld>
            <a:endParaRPr lang="en-US"/>
          </a:p>
        </p:txBody>
      </p:sp>
    </p:spTree>
    <p:extLst>
      <p:ext uri="{BB962C8B-B14F-4D97-AF65-F5344CB8AC3E}">
        <p14:creationId xmlns:p14="http://schemas.microsoft.com/office/powerpoint/2010/main" val="34802647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a:defRPr/>
            </a:pPr>
            <a:r>
              <a:rPr lang="en-US"/>
              <a:t> </a:t>
            </a:r>
            <a:fld id="{DD77BE7F-F53E-4EF5-8479-AD65DF714EB6}" type="slidenum">
              <a:rPr lang="en-US" smtClean="0"/>
              <a:pPr>
                <a:defRPr/>
              </a:pPr>
              <a:t>‹#›</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6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600"/>
            </a:lvl1pPr>
          </a:lstStyle>
          <a:p>
            <a:pPr>
              <a:defRPr/>
            </a:pPr>
            <a:fld id="{009EC804-15E3-4FF8-AD43-3B87EC11D740}" type="slidenum">
              <a:rPr lang="en-US" smtClean="0"/>
              <a:pPr>
                <a:defRPr/>
              </a:pPr>
              <a:t>‹#›</a:t>
            </a:fld>
            <a:endParaRPr lang="en-US"/>
          </a:p>
        </p:txBody>
      </p:sp>
      <p:pic>
        <p:nvPicPr>
          <p:cNvPr id="1031" name="Picture 12" descr="ppcsign190x180trans"/>
          <p:cNvPicPr>
            <a:picLocks noChangeAspect="1" noChangeArrowheads="1"/>
          </p:cNvPicPr>
          <p:nvPr/>
        </p:nvPicPr>
        <p:blipFill>
          <a:blip r:embed="rId14" cstate="print"/>
          <a:srcRect/>
          <a:stretch>
            <a:fillRect/>
          </a:stretch>
        </p:blipFill>
        <p:spPr bwMode="auto">
          <a:xfrm>
            <a:off x="7696200" y="73027"/>
            <a:ext cx="1371600" cy="1298575"/>
          </a:xfrm>
          <a:prstGeom prst="rect">
            <a:avLst/>
          </a:prstGeom>
          <a:noFill/>
          <a:ln w="9525">
            <a:noFill/>
            <a:miter lim="800000"/>
            <a:headEnd/>
            <a:tailEnd/>
          </a:ln>
        </p:spPr>
      </p:pic>
      <p:pic>
        <p:nvPicPr>
          <p:cNvPr id="8" name="Picture 12" descr="ppcsign190x180trans"/>
          <p:cNvPicPr>
            <a:picLocks noChangeAspect="1" noChangeArrowheads="1"/>
          </p:cNvPicPr>
          <p:nvPr userDrawn="1"/>
        </p:nvPicPr>
        <p:blipFill>
          <a:blip r:embed="rId14" cstate="print"/>
          <a:srcRect/>
          <a:stretch>
            <a:fillRect/>
          </a:stretch>
        </p:blipFill>
        <p:spPr bwMode="auto">
          <a:xfrm>
            <a:off x="8018140" y="73025"/>
            <a:ext cx="1049660" cy="993775"/>
          </a:xfrm>
          <a:prstGeom prst="rect">
            <a:avLst/>
          </a:prstGeom>
          <a:noFill/>
          <a:ln w="9525">
            <a:noFill/>
            <a:miter lim="800000"/>
            <a:headEnd/>
            <a:tailEnd/>
          </a:ln>
        </p:spPr>
      </p:pic>
    </p:spTree>
    <p:extLst>
      <p:ext uri="{BB962C8B-B14F-4D97-AF65-F5344CB8AC3E}">
        <p14:creationId xmlns:p14="http://schemas.microsoft.com/office/powerpoint/2010/main" val="1654637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fade/>
  </p:transition>
  <p:txStyles>
    <p:titleStyle>
      <a:lvl1pPr algn="ctr" rtl="0" eaLnBrk="0" fontAlgn="base" hangingPunct="0">
        <a:spcBef>
          <a:spcPct val="0"/>
        </a:spcBef>
        <a:spcAft>
          <a:spcPct val="0"/>
        </a:spcAft>
        <a:defRPr sz="3300" b="0" i="0" u="none">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b="0" i="0" u="none">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81"/>
            <a:ext cx="9143998" cy="6857719"/>
          </a:xfrm>
          <a:prstGeom prst="rect">
            <a:avLst/>
          </a:prstGeom>
        </p:spPr>
      </p:pic>
      <p:sp>
        <p:nvSpPr>
          <p:cNvPr id="8" name="Rectangle 7"/>
          <p:cNvSpPr/>
          <p:nvPr/>
        </p:nvSpPr>
        <p:spPr>
          <a:xfrm>
            <a:off x="1" y="0"/>
            <a:ext cx="9144000" cy="6870700"/>
          </a:xfrm>
          <a:prstGeom prst="rect">
            <a:avLst/>
          </a:prstGeom>
          <a:solidFill>
            <a:schemeClr val="accent4">
              <a:lumMod val="20000"/>
              <a:lumOff val="80000"/>
              <a:alpha val="77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6150" y="1796143"/>
            <a:ext cx="8825344" cy="193899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Castellar" panose="020A0402060406010301" pitchFamily="18" charset="0"/>
              </a:rPr>
              <a:t>WORDS OF WISDOM WEDNESDAY</a:t>
            </a:r>
          </a:p>
        </p:txBody>
      </p:sp>
      <p:sp>
        <p:nvSpPr>
          <p:cNvPr id="5" name="TextBox 4"/>
          <p:cNvSpPr txBox="1"/>
          <p:nvPr/>
        </p:nvSpPr>
        <p:spPr>
          <a:xfrm>
            <a:off x="2518221" y="3689794"/>
            <a:ext cx="3447149"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stellar" panose="020A0402060406010301" pitchFamily="18" charset="0"/>
              </a:rPr>
              <a:t>14 August 2019 </a:t>
            </a:r>
            <a:endParaRPr lang="en-US" sz="2400" b="1" dirty="0">
              <a:effectLst>
                <a:outerShdw blurRad="38100" dist="38100" dir="2700000" algn="tl">
                  <a:srgbClr val="000000">
                    <a:alpha val="43137"/>
                  </a:srgbClr>
                </a:outerShdw>
              </a:effectLst>
              <a:latin typeface="Castellar" panose="020A0402060406010301" pitchFamily="18" charset="0"/>
            </a:endParaRPr>
          </a:p>
        </p:txBody>
      </p:sp>
      <p:sp>
        <p:nvSpPr>
          <p:cNvPr id="2" name="TextBox 1"/>
          <p:cNvSpPr txBox="1"/>
          <p:nvPr/>
        </p:nvSpPr>
        <p:spPr>
          <a:xfrm>
            <a:off x="202013" y="4678326"/>
            <a:ext cx="8771859" cy="707886"/>
          </a:xfrm>
          <a:prstGeom prst="rect">
            <a:avLst/>
          </a:prstGeom>
          <a:noFill/>
        </p:spPr>
        <p:txBody>
          <a:bodyPr wrap="square" rtlCol="0">
            <a:spAutoFit/>
          </a:bodyPr>
          <a:lstStyle/>
          <a:p>
            <a:r>
              <a:rPr lang="en-US" sz="4000" dirty="0" smtClean="0"/>
              <a:t>Reserve Pay Processing – Best Practices</a:t>
            </a:r>
            <a:endParaRPr lang="en-US" sz="4000" dirty="0"/>
          </a:p>
        </p:txBody>
      </p:sp>
    </p:spTree>
    <p:extLst>
      <p:ext uri="{BB962C8B-B14F-4D97-AF65-F5344CB8AC3E}">
        <p14:creationId xmlns:p14="http://schemas.microsoft.com/office/powerpoint/2010/main" val="133011375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93849" y="4626632"/>
            <a:ext cx="8954708" cy="1244768"/>
          </a:xfrm>
          <a:prstGeom prst="rect">
            <a:avLst/>
          </a:prstGeom>
        </p:spPr>
      </p:pic>
      <p:pic>
        <p:nvPicPr>
          <p:cNvPr id="10" name="Picture 9"/>
          <p:cNvPicPr>
            <a:picLocks noChangeAspect="1"/>
          </p:cNvPicPr>
          <p:nvPr/>
        </p:nvPicPr>
        <p:blipFill>
          <a:blip r:embed="rId4"/>
          <a:stretch>
            <a:fillRect/>
          </a:stretch>
        </p:blipFill>
        <p:spPr>
          <a:xfrm>
            <a:off x="93849" y="919445"/>
            <a:ext cx="8941867" cy="2536587"/>
          </a:xfrm>
          <a:prstGeom prst="rect">
            <a:avLst/>
          </a:prstGeom>
        </p:spPr>
      </p:pic>
      <p:sp>
        <p:nvSpPr>
          <p:cNvPr id="8" name="Rectangle 7"/>
          <p:cNvSpPr/>
          <p:nvPr/>
        </p:nvSpPr>
        <p:spPr>
          <a:xfrm>
            <a:off x="2052999" y="2876764"/>
            <a:ext cx="1508348" cy="249689"/>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1" name="Rectangle 10"/>
          <p:cNvSpPr/>
          <p:nvPr/>
        </p:nvSpPr>
        <p:spPr>
          <a:xfrm>
            <a:off x="5375439" y="5129531"/>
            <a:ext cx="1458497" cy="726739"/>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2" name="Rectangle 11"/>
          <p:cNvSpPr/>
          <p:nvPr/>
        </p:nvSpPr>
        <p:spPr>
          <a:xfrm>
            <a:off x="4161585" y="5124756"/>
            <a:ext cx="1216530" cy="731513"/>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3" name="Rectangle 12"/>
          <p:cNvSpPr/>
          <p:nvPr/>
        </p:nvSpPr>
        <p:spPr>
          <a:xfrm>
            <a:off x="6829591" y="5124757"/>
            <a:ext cx="1580482" cy="731514"/>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4" name="Rectangle 13"/>
          <p:cNvSpPr/>
          <p:nvPr/>
        </p:nvSpPr>
        <p:spPr>
          <a:xfrm>
            <a:off x="5212950" y="2887579"/>
            <a:ext cx="1103629" cy="240632"/>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5" name="TextBox 14"/>
          <p:cNvSpPr txBox="1"/>
          <p:nvPr/>
        </p:nvSpPr>
        <p:spPr>
          <a:xfrm>
            <a:off x="959248" y="114256"/>
            <a:ext cx="7227812" cy="646331"/>
          </a:xfrm>
          <a:prstGeom prst="rect">
            <a:avLst/>
          </a:prstGeom>
          <a:noFill/>
        </p:spPr>
        <p:txBody>
          <a:bodyPr wrap="square" rtlCol="0">
            <a:spAutoFit/>
          </a:bodyPr>
          <a:lstStyle/>
          <a:p>
            <a:pPr algn="ctr"/>
            <a:r>
              <a:rPr lang="en-US" sz="3600" dirty="0">
                <a:solidFill>
                  <a:schemeClr val="accent6">
                    <a:lumMod val="75000"/>
                  </a:schemeClr>
                </a:solidFill>
                <a:latin typeface="Arial Black" panose="020B0A04020102020204" pitchFamily="34" charset="0"/>
                <a:cs typeface="Arial" panose="020B0604020202020204" pitchFamily="34" charset="0"/>
              </a:rPr>
              <a:t>Inactive Duty for Training</a:t>
            </a:r>
          </a:p>
        </p:txBody>
      </p:sp>
    </p:spTree>
    <p:extLst>
      <p:ext uri="{BB962C8B-B14F-4D97-AF65-F5344CB8AC3E}">
        <p14:creationId xmlns:p14="http://schemas.microsoft.com/office/powerpoint/2010/main" val="106910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2" grpId="1" animBg="1"/>
      <p:bldP spid="13" grpId="0"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455366978"/>
              </p:ext>
            </p:extLst>
          </p:nvPr>
        </p:nvGraphicFramePr>
        <p:xfrm>
          <a:off x="127410" y="3800728"/>
          <a:ext cx="8881418" cy="1698896"/>
        </p:xfrm>
        <a:graphic>
          <a:graphicData uri="http://schemas.openxmlformats.org/drawingml/2006/table">
            <a:tbl>
              <a:tblPr firstRow="1" bandRow="1"/>
              <a:tblGrid>
                <a:gridCol w="2740335">
                  <a:extLst>
                    <a:ext uri="{9D8B030D-6E8A-4147-A177-3AD203B41FA5}">
                      <a16:colId xmlns="" xmlns:a16="http://schemas.microsoft.com/office/drawing/2014/main" val="151883477"/>
                    </a:ext>
                  </a:extLst>
                </a:gridCol>
                <a:gridCol w="6141083">
                  <a:extLst>
                    <a:ext uri="{9D8B030D-6E8A-4147-A177-3AD203B41FA5}">
                      <a16:colId xmlns="" xmlns:a16="http://schemas.microsoft.com/office/drawing/2014/main" val="2585596004"/>
                    </a:ext>
                  </a:extLst>
                </a:gridCol>
              </a:tblGrid>
              <a:tr h="327296">
                <a:tc>
                  <a:txBody>
                    <a:bodyPr/>
                    <a:lstStyle>
                      <a:lvl1pPr marL="0" algn="l" defTabSz="685800" rtl="0" eaLnBrk="1" latinLnBrk="0" hangingPunct="1">
                        <a:defRPr sz="1350" b="1" kern="1200">
                          <a:solidFill>
                            <a:schemeClr val="lt1"/>
                          </a:solidFill>
                          <a:latin typeface="Gill Sans MT" panose="020B0502020104020203"/>
                        </a:defRPr>
                      </a:lvl1pPr>
                      <a:lvl2pPr marL="342900" algn="l" defTabSz="685800" rtl="0" eaLnBrk="1" latinLnBrk="0" hangingPunct="1">
                        <a:defRPr sz="1350" b="1" kern="1200">
                          <a:solidFill>
                            <a:schemeClr val="lt1"/>
                          </a:solidFill>
                          <a:latin typeface="Gill Sans MT" panose="020B0502020104020203"/>
                        </a:defRPr>
                      </a:lvl2pPr>
                      <a:lvl3pPr marL="685800" algn="l" defTabSz="685800" rtl="0" eaLnBrk="1" latinLnBrk="0" hangingPunct="1">
                        <a:defRPr sz="1350" b="1" kern="1200">
                          <a:solidFill>
                            <a:schemeClr val="lt1"/>
                          </a:solidFill>
                          <a:latin typeface="Gill Sans MT" panose="020B0502020104020203"/>
                        </a:defRPr>
                      </a:lvl3pPr>
                      <a:lvl4pPr marL="1028700" algn="l" defTabSz="685800" rtl="0" eaLnBrk="1" latinLnBrk="0" hangingPunct="1">
                        <a:defRPr sz="1350" b="1" kern="1200">
                          <a:solidFill>
                            <a:schemeClr val="lt1"/>
                          </a:solidFill>
                          <a:latin typeface="Gill Sans MT" panose="020B0502020104020203"/>
                        </a:defRPr>
                      </a:lvl4pPr>
                      <a:lvl5pPr marL="1371600" algn="l" defTabSz="685800" rtl="0" eaLnBrk="1" latinLnBrk="0" hangingPunct="1">
                        <a:defRPr sz="1350" b="1" kern="1200">
                          <a:solidFill>
                            <a:schemeClr val="lt1"/>
                          </a:solidFill>
                          <a:latin typeface="Gill Sans MT" panose="020B0502020104020203"/>
                        </a:defRPr>
                      </a:lvl5pPr>
                      <a:lvl6pPr marL="1714500" algn="l" defTabSz="685800" rtl="0" eaLnBrk="1" latinLnBrk="0" hangingPunct="1">
                        <a:defRPr sz="1350" b="1" kern="1200">
                          <a:solidFill>
                            <a:schemeClr val="lt1"/>
                          </a:solidFill>
                          <a:latin typeface="Gill Sans MT" panose="020B0502020104020203"/>
                        </a:defRPr>
                      </a:lvl6pPr>
                      <a:lvl7pPr marL="2057400" algn="l" defTabSz="685800" rtl="0" eaLnBrk="1" latinLnBrk="0" hangingPunct="1">
                        <a:defRPr sz="1350" b="1" kern="1200">
                          <a:solidFill>
                            <a:schemeClr val="lt1"/>
                          </a:solidFill>
                          <a:latin typeface="Gill Sans MT" panose="020B0502020104020203"/>
                        </a:defRPr>
                      </a:lvl7pPr>
                      <a:lvl8pPr marL="2400300" algn="l" defTabSz="685800" rtl="0" eaLnBrk="1" latinLnBrk="0" hangingPunct="1">
                        <a:defRPr sz="1350" b="1" kern="1200">
                          <a:solidFill>
                            <a:schemeClr val="lt1"/>
                          </a:solidFill>
                          <a:latin typeface="Gill Sans MT" panose="020B0502020104020203"/>
                        </a:defRPr>
                      </a:lvl8pPr>
                      <a:lvl9pPr marL="2743200" algn="l" defTabSz="685800" rtl="0" eaLnBrk="1" latinLnBrk="0" hangingPunct="1">
                        <a:defRPr sz="1350" b="1" kern="1200">
                          <a:solidFill>
                            <a:schemeClr val="lt1"/>
                          </a:solidFill>
                          <a:latin typeface="Gill Sans MT" panose="020B0502020104020203"/>
                        </a:defRPr>
                      </a:lvl9pPr>
                    </a:lstStyle>
                    <a:p>
                      <a:pPr algn="ctr"/>
                      <a:r>
                        <a:rPr lang="en-US" dirty="0">
                          <a:cs typeface="Aharoni" panose="02010803020104030203"/>
                        </a:rPr>
                        <a:t>Drill Status/Approved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B376E"/>
                    </a:solidFill>
                  </a:tcPr>
                </a:tc>
                <a:tc>
                  <a:txBody>
                    <a:bodyPr/>
                    <a:lstStyle>
                      <a:lvl1pPr marL="0" algn="l" defTabSz="685800" rtl="0" eaLnBrk="1" latinLnBrk="0" hangingPunct="1">
                        <a:defRPr sz="1350" b="1" kern="1200">
                          <a:solidFill>
                            <a:schemeClr val="lt1"/>
                          </a:solidFill>
                          <a:latin typeface="Gill Sans MT" panose="020B0502020104020203"/>
                        </a:defRPr>
                      </a:lvl1pPr>
                      <a:lvl2pPr marL="342900" algn="l" defTabSz="685800" rtl="0" eaLnBrk="1" latinLnBrk="0" hangingPunct="1">
                        <a:defRPr sz="1350" b="1" kern="1200">
                          <a:solidFill>
                            <a:schemeClr val="lt1"/>
                          </a:solidFill>
                          <a:latin typeface="Gill Sans MT" panose="020B0502020104020203"/>
                        </a:defRPr>
                      </a:lvl2pPr>
                      <a:lvl3pPr marL="685800" algn="l" defTabSz="685800" rtl="0" eaLnBrk="1" latinLnBrk="0" hangingPunct="1">
                        <a:defRPr sz="1350" b="1" kern="1200">
                          <a:solidFill>
                            <a:schemeClr val="lt1"/>
                          </a:solidFill>
                          <a:latin typeface="Gill Sans MT" panose="020B0502020104020203"/>
                        </a:defRPr>
                      </a:lvl3pPr>
                      <a:lvl4pPr marL="1028700" algn="l" defTabSz="685800" rtl="0" eaLnBrk="1" latinLnBrk="0" hangingPunct="1">
                        <a:defRPr sz="1350" b="1" kern="1200">
                          <a:solidFill>
                            <a:schemeClr val="lt1"/>
                          </a:solidFill>
                          <a:latin typeface="Gill Sans MT" panose="020B0502020104020203"/>
                        </a:defRPr>
                      </a:lvl4pPr>
                      <a:lvl5pPr marL="1371600" algn="l" defTabSz="685800" rtl="0" eaLnBrk="1" latinLnBrk="0" hangingPunct="1">
                        <a:defRPr sz="1350" b="1" kern="1200">
                          <a:solidFill>
                            <a:schemeClr val="lt1"/>
                          </a:solidFill>
                          <a:latin typeface="Gill Sans MT" panose="020B0502020104020203"/>
                        </a:defRPr>
                      </a:lvl5pPr>
                      <a:lvl6pPr marL="1714500" algn="l" defTabSz="685800" rtl="0" eaLnBrk="1" latinLnBrk="0" hangingPunct="1">
                        <a:defRPr sz="1350" b="1" kern="1200">
                          <a:solidFill>
                            <a:schemeClr val="lt1"/>
                          </a:solidFill>
                          <a:latin typeface="Gill Sans MT" panose="020B0502020104020203"/>
                        </a:defRPr>
                      </a:lvl6pPr>
                      <a:lvl7pPr marL="2057400" algn="l" defTabSz="685800" rtl="0" eaLnBrk="1" latinLnBrk="0" hangingPunct="1">
                        <a:defRPr sz="1350" b="1" kern="1200">
                          <a:solidFill>
                            <a:schemeClr val="lt1"/>
                          </a:solidFill>
                          <a:latin typeface="Gill Sans MT" panose="020B0502020104020203"/>
                        </a:defRPr>
                      </a:lvl7pPr>
                      <a:lvl8pPr marL="2400300" algn="l" defTabSz="685800" rtl="0" eaLnBrk="1" latinLnBrk="0" hangingPunct="1">
                        <a:defRPr sz="1350" b="1" kern="1200">
                          <a:solidFill>
                            <a:schemeClr val="lt1"/>
                          </a:solidFill>
                          <a:latin typeface="Gill Sans MT" panose="020B0502020104020203"/>
                        </a:defRPr>
                      </a:lvl8pPr>
                      <a:lvl9pPr marL="2743200" algn="l" defTabSz="685800" rtl="0" eaLnBrk="1" latinLnBrk="0" hangingPunct="1">
                        <a:defRPr sz="1350" b="1" kern="1200">
                          <a:solidFill>
                            <a:schemeClr val="lt1"/>
                          </a:solidFill>
                          <a:latin typeface="Gill Sans MT" panose="020B0502020104020203"/>
                        </a:defRPr>
                      </a:lvl9pPr>
                    </a:lstStyle>
                    <a:p>
                      <a:pPr algn="ctr"/>
                      <a:r>
                        <a:rPr lang="en-US" dirty="0">
                          <a:cs typeface="Aharoni" panose="02010803020104030203"/>
                        </a:rPr>
                        <a:t>Definition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B376E"/>
                    </a:solidFill>
                  </a:tcPr>
                </a:tc>
                <a:extLst>
                  <a:ext uri="{0D108BD9-81ED-4DB2-BD59-A6C34878D82A}">
                    <a16:rowId xmlns="" xmlns:a16="http://schemas.microsoft.com/office/drawing/2014/main" val="3819343820"/>
                  </a:ext>
                </a:extLst>
              </a:tr>
              <a:tr h="327296">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Scheduled/N</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40000"/>
                      </a:srgbClr>
                    </a:solidFill>
                  </a:tcPr>
                </a:tc>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Scheduled/Not Authorized by Command</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40000"/>
                      </a:srgbClr>
                    </a:solidFill>
                  </a:tcPr>
                </a:tc>
                <a:extLst>
                  <a:ext uri="{0D108BD9-81ED-4DB2-BD59-A6C34878D82A}">
                    <a16:rowId xmlns="" xmlns:a16="http://schemas.microsoft.com/office/drawing/2014/main" val="753534079"/>
                  </a:ext>
                </a:extLst>
              </a:tr>
              <a:tr h="327296">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Scheduled/Y</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20000"/>
                      </a:srgbClr>
                    </a:solidFill>
                  </a:tcPr>
                </a:tc>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Scheduled/Authorized by</a:t>
                      </a:r>
                      <a:r>
                        <a:rPr lang="en-US" sz="1800" baseline="0" dirty="0">
                          <a:cs typeface="Aharoni" panose="02010803020104030203"/>
                        </a:rPr>
                        <a:t> Command</a:t>
                      </a:r>
                      <a:endParaRPr lang="en-US" sz="1800" dirty="0">
                        <a:cs typeface="Aharoni" panose="02010803020104030203"/>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20000"/>
                      </a:srgbClr>
                    </a:solidFill>
                  </a:tcPr>
                </a:tc>
                <a:extLst>
                  <a:ext uri="{0D108BD9-81ED-4DB2-BD59-A6C34878D82A}">
                    <a16:rowId xmlns="" xmlns:a16="http://schemas.microsoft.com/office/drawing/2014/main" val="3388376325"/>
                  </a:ext>
                </a:extLst>
              </a:tr>
              <a:tr h="327296">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Completed/N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40000"/>
                      </a:srgbClr>
                    </a:solidFill>
                  </a:tcPr>
                </a:tc>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IDT</a:t>
                      </a:r>
                      <a:r>
                        <a:rPr lang="en-US" sz="1800" baseline="0" dirty="0">
                          <a:cs typeface="Aharoni" panose="02010803020104030203"/>
                        </a:rPr>
                        <a:t> Completed/Forwarded to SPO for action</a:t>
                      </a:r>
                      <a:endParaRPr lang="en-US" sz="1800" dirty="0">
                        <a:cs typeface="Aharoni" panose="02010803020104030203"/>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40000"/>
                      </a:srgbClr>
                    </a:solidFill>
                  </a:tcPr>
                </a:tc>
                <a:extLst>
                  <a:ext uri="{0D108BD9-81ED-4DB2-BD59-A6C34878D82A}">
                    <a16:rowId xmlns="" xmlns:a16="http://schemas.microsoft.com/office/drawing/2014/main" val="2231856413"/>
                  </a:ext>
                </a:extLst>
              </a:tr>
              <a:tr h="327296">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Completed/Y</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20000"/>
                      </a:srgbClr>
                    </a:solidFill>
                  </a:tcPr>
                </a:tc>
                <a:tc>
                  <a:txBody>
                    <a:bodyPr/>
                    <a:lstStyle>
                      <a:lvl1pPr marL="0" algn="l" defTabSz="685800" rtl="0" eaLnBrk="1" latinLnBrk="0" hangingPunct="1">
                        <a:defRPr sz="1350" kern="1200">
                          <a:solidFill>
                            <a:schemeClr val="dk1"/>
                          </a:solidFill>
                          <a:latin typeface="Gill Sans MT" panose="020B0502020104020203"/>
                        </a:defRPr>
                      </a:lvl1pPr>
                      <a:lvl2pPr marL="342900" algn="l" defTabSz="685800" rtl="0" eaLnBrk="1" latinLnBrk="0" hangingPunct="1">
                        <a:defRPr sz="1350" kern="1200">
                          <a:solidFill>
                            <a:schemeClr val="dk1"/>
                          </a:solidFill>
                          <a:latin typeface="Gill Sans MT" panose="020B0502020104020203"/>
                        </a:defRPr>
                      </a:lvl2pPr>
                      <a:lvl3pPr marL="685800" algn="l" defTabSz="685800" rtl="0" eaLnBrk="1" latinLnBrk="0" hangingPunct="1">
                        <a:defRPr sz="1350" kern="1200">
                          <a:solidFill>
                            <a:schemeClr val="dk1"/>
                          </a:solidFill>
                          <a:latin typeface="Gill Sans MT" panose="020B0502020104020203"/>
                        </a:defRPr>
                      </a:lvl3pPr>
                      <a:lvl4pPr marL="1028700" algn="l" defTabSz="685800" rtl="0" eaLnBrk="1" latinLnBrk="0" hangingPunct="1">
                        <a:defRPr sz="1350" kern="1200">
                          <a:solidFill>
                            <a:schemeClr val="dk1"/>
                          </a:solidFill>
                          <a:latin typeface="Gill Sans MT" panose="020B0502020104020203"/>
                        </a:defRPr>
                      </a:lvl4pPr>
                      <a:lvl5pPr marL="1371600" algn="l" defTabSz="685800" rtl="0" eaLnBrk="1" latinLnBrk="0" hangingPunct="1">
                        <a:defRPr sz="1350" kern="1200">
                          <a:solidFill>
                            <a:schemeClr val="dk1"/>
                          </a:solidFill>
                          <a:latin typeface="Gill Sans MT" panose="020B0502020104020203"/>
                        </a:defRPr>
                      </a:lvl5pPr>
                      <a:lvl6pPr marL="1714500" algn="l" defTabSz="685800" rtl="0" eaLnBrk="1" latinLnBrk="0" hangingPunct="1">
                        <a:defRPr sz="1350" kern="1200">
                          <a:solidFill>
                            <a:schemeClr val="dk1"/>
                          </a:solidFill>
                          <a:latin typeface="Gill Sans MT" panose="020B0502020104020203"/>
                        </a:defRPr>
                      </a:lvl6pPr>
                      <a:lvl7pPr marL="2057400" algn="l" defTabSz="685800" rtl="0" eaLnBrk="1" latinLnBrk="0" hangingPunct="1">
                        <a:defRPr sz="1350" kern="1200">
                          <a:solidFill>
                            <a:schemeClr val="dk1"/>
                          </a:solidFill>
                          <a:latin typeface="Gill Sans MT" panose="020B0502020104020203"/>
                        </a:defRPr>
                      </a:lvl7pPr>
                      <a:lvl8pPr marL="2400300" algn="l" defTabSz="685800" rtl="0" eaLnBrk="1" latinLnBrk="0" hangingPunct="1">
                        <a:defRPr sz="1350" kern="1200">
                          <a:solidFill>
                            <a:schemeClr val="dk1"/>
                          </a:solidFill>
                          <a:latin typeface="Gill Sans MT" panose="020B0502020104020203"/>
                        </a:defRPr>
                      </a:lvl8pPr>
                      <a:lvl9pPr marL="2743200" algn="l" defTabSz="685800" rtl="0" eaLnBrk="1" latinLnBrk="0" hangingPunct="1">
                        <a:defRPr sz="1350" kern="1200">
                          <a:solidFill>
                            <a:schemeClr val="dk1"/>
                          </a:solidFill>
                          <a:latin typeface="Gill Sans MT" panose="020B0502020104020203"/>
                        </a:defRPr>
                      </a:lvl9pPr>
                    </a:lstStyle>
                    <a:p>
                      <a:pPr algn="ctr"/>
                      <a:r>
                        <a:rPr lang="en-US" sz="1800" dirty="0">
                          <a:cs typeface="Aharoni" panose="02010803020104030203"/>
                        </a:rPr>
                        <a:t>IDT Completed/Approved</a:t>
                      </a:r>
                      <a:r>
                        <a:rPr lang="en-US" sz="1800" baseline="0" dirty="0">
                          <a:cs typeface="Aharoni" panose="02010803020104030203"/>
                        </a:rPr>
                        <a:t> by SPO for pay/allowances</a:t>
                      </a:r>
                      <a:endParaRPr lang="en-US" sz="1800" dirty="0">
                        <a:cs typeface="Aharoni" panose="02010803020104030203"/>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376E">
                        <a:tint val="20000"/>
                      </a:srgbClr>
                    </a:solidFill>
                  </a:tcPr>
                </a:tc>
                <a:extLst>
                  <a:ext uri="{0D108BD9-81ED-4DB2-BD59-A6C34878D82A}">
                    <a16:rowId xmlns="" xmlns:a16="http://schemas.microsoft.com/office/drawing/2014/main" val="2663391911"/>
                  </a:ext>
                </a:extLst>
              </a:tr>
            </a:tbl>
          </a:graphicData>
        </a:graphic>
      </p:graphicFrame>
      <p:sp>
        <p:nvSpPr>
          <p:cNvPr id="2" name="Title 1"/>
          <p:cNvSpPr>
            <a:spLocks noGrp="1"/>
          </p:cNvSpPr>
          <p:nvPr>
            <p:ph type="title"/>
          </p:nvPr>
        </p:nvSpPr>
        <p:spPr>
          <a:xfrm>
            <a:off x="1752624" y="245776"/>
            <a:ext cx="5647641" cy="684527"/>
          </a:xfrm>
        </p:spPr>
        <p:txBody>
          <a:bodyPr>
            <a:noAutofit/>
          </a:bodyPr>
          <a:lstStyle/>
          <a:p>
            <a:pPr algn="ctr"/>
            <a:r>
              <a:rPr lang="en-US" sz="3600" dirty="0">
                <a:solidFill>
                  <a:schemeClr val="accent6">
                    <a:lumMod val="75000"/>
                  </a:schemeClr>
                </a:solidFill>
                <a:latin typeface="Arial Black" panose="020B0A04020102020204" pitchFamily="34" charset="0"/>
              </a:rPr>
              <a:t>View Member Drills</a:t>
            </a:r>
          </a:p>
        </p:txBody>
      </p:sp>
      <p:pic>
        <p:nvPicPr>
          <p:cNvPr id="5" name="Picture 4"/>
          <p:cNvPicPr>
            <a:picLocks noChangeAspect="1"/>
          </p:cNvPicPr>
          <p:nvPr/>
        </p:nvPicPr>
        <p:blipFill>
          <a:blip r:embed="rId3"/>
          <a:stretch>
            <a:fillRect/>
          </a:stretch>
        </p:blipFill>
        <p:spPr>
          <a:xfrm>
            <a:off x="47533" y="1431758"/>
            <a:ext cx="9039883" cy="2156969"/>
          </a:xfrm>
          <a:prstGeom prst="rect">
            <a:avLst/>
          </a:prstGeom>
        </p:spPr>
      </p:pic>
      <p:sp>
        <p:nvSpPr>
          <p:cNvPr id="6" name="Rectangle 5"/>
          <p:cNvSpPr/>
          <p:nvPr/>
        </p:nvSpPr>
        <p:spPr>
          <a:xfrm>
            <a:off x="3069467" y="1440260"/>
            <a:ext cx="949084" cy="21251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139115" y="4139523"/>
            <a:ext cx="8848474" cy="3121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145135" y="4455484"/>
            <a:ext cx="8830423" cy="3571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143933" y="4819050"/>
            <a:ext cx="8843656" cy="3201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142727" y="5139366"/>
            <a:ext cx="8844861" cy="3549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0956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347" y="1729079"/>
            <a:ext cx="8872330" cy="1059383"/>
          </a:xfrm>
          <a:prstGeom prst="rect">
            <a:avLst/>
          </a:prstGeom>
        </p:spPr>
      </p:pic>
      <p:pic>
        <p:nvPicPr>
          <p:cNvPr id="5" name="Picture 4"/>
          <p:cNvPicPr>
            <a:picLocks noChangeAspect="1"/>
          </p:cNvPicPr>
          <p:nvPr/>
        </p:nvPicPr>
        <p:blipFill>
          <a:blip r:embed="rId4"/>
          <a:stretch>
            <a:fillRect/>
          </a:stretch>
        </p:blipFill>
        <p:spPr>
          <a:xfrm>
            <a:off x="1253736" y="3454003"/>
            <a:ext cx="6551420" cy="1346597"/>
          </a:xfrm>
          <a:prstGeom prst="rect">
            <a:avLst/>
          </a:prstGeom>
        </p:spPr>
      </p:pic>
      <p:sp>
        <p:nvSpPr>
          <p:cNvPr id="8" name="Rectangle 7"/>
          <p:cNvSpPr/>
          <p:nvPr/>
        </p:nvSpPr>
        <p:spPr>
          <a:xfrm>
            <a:off x="143060" y="1746953"/>
            <a:ext cx="3045308" cy="4909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3170884" y="1747055"/>
            <a:ext cx="2881000" cy="490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6054990" y="1737039"/>
            <a:ext cx="2932599" cy="5008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1261008" y="3470980"/>
            <a:ext cx="952802" cy="13175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2235076" y="3462034"/>
            <a:ext cx="843548" cy="13265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3078624" y="3467892"/>
            <a:ext cx="1036176" cy="13206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113340" y="3462035"/>
            <a:ext cx="1637755" cy="13265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749087" y="3462035"/>
            <a:ext cx="1036724" cy="13265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itle 1"/>
          <p:cNvSpPr>
            <a:spLocks noGrp="1"/>
          </p:cNvSpPr>
          <p:nvPr>
            <p:ph type="title"/>
          </p:nvPr>
        </p:nvSpPr>
        <p:spPr>
          <a:xfrm>
            <a:off x="1752624" y="245776"/>
            <a:ext cx="5647641" cy="684527"/>
          </a:xfrm>
        </p:spPr>
        <p:txBody>
          <a:bodyPr>
            <a:noAutofit/>
          </a:bodyPr>
          <a:lstStyle/>
          <a:p>
            <a:pPr algn="ctr"/>
            <a:r>
              <a:rPr lang="en-US" sz="3600" dirty="0">
                <a:solidFill>
                  <a:schemeClr val="accent6">
                    <a:lumMod val="75000"/>
                  </a:schemeClr>
                </a:solidFill>
                <a:latin typeface="Arial Black" panose="020B0A04020102020204" pitchFamily="34" charset="0"/>
              </a:rPr>
              <a:t>View Member Drills</a:t>
            </a:r>
          </a:p>
        </p:txBody>
      </p:sp>
    </p:spTree>
    <p:extLst>
      <p:ext uri="{BB962C8B-B14F-4D97-AF65-F5344CB8AC3E}">
        <p14:creationId xmlns:p14="http://schemas.microsoft.com/office/powerpoint/2010/main" val="31587420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5"/>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176" y="1988376"/>
            <a:ext cx="8756929" cy="2743134"/>
          </a:xfrm>
          <a:prstGeom prst="rect">
            <a:avLst/>
          </a:prstGeom>
        </p:spPr>
      </p:pic>
      <p:sp>
        <p:nvSpPr>
          <p:cNvPr id="5" name="Title 1"/>
          <p:cNvSpPr>
            <a:spLocks noGrp="1"/>
          </p:cNvSpPr>
          <p:nvPr>
            <p:ph type="title"/>
          </p:nvPr>
        </p:nvSpPr>
        <p:spPr>
          <a:xfrm>
            <a:off x="1752624" y="245776"/>
            <a:ext cx="5647641" cy="684527"/>
          </a:xfrm>
        </p:spPr>
        <p:txBody>
          <a:bodyPr>
            <a:noAutofit/>
          </a:bodyPr>
          <a:lstStyle/>
          <a:p>
            <a:pPr algn="ctr"/>
            <a:r>
              <a:rPr lang="en-US" sz="3600" dirty="0">
                <a:solidFill>
                  <a:schemeClr val="accent6">
                    <a:lumMod val="75000"/>
                  </a:schemeClr>
                </a:solidFill>
                <a:latin typeface="Arial Black" panose="020B0A04020102020204" pitchFamily="34" charset="0"/>
              </a:rPr>
              <a:t>View Member Drills</a:t>
            </a:r>
          </a:p>
        </p:txBody>
      </p:sp>
    </p:spTree>
    <p:extLst>
      <p:ext uri="{BB962C8B-B14F-4D97-AF65-F5344CB8AC3E}">
        <p14:creationId xmlns:p14="http://schemas.microsoft.com/office/powerpoint/2010/main" val="204552289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722" y="1389189"/>
            <a:ext cx="8342750" cy="5216143"/>
          </a:xfrm>
          <a:prstGeom prst="rect">
            <a:avLst/>
          </a:prstGeom>
        </p:spPr>
      </p:pic>
      <p:sp>
        <p:nvSpPr>
          <p:cNvPr id="11" name="TextBox 10"/>
          <p:cNvSpPr txBox="1"/>
          <p:nvPr/>
        </p:nvSpPr>
        <p:spPr>
          <a:xfrm>
            <a:off x="987847" y="332688"/>
            <a:ext cx="7167314" cy="646331"/>
          </a:xfrm>
          <a:prstGeom prst="rect">
            <a:avLst/>
          </a:prstGeom>
          <a:noFill/>
        </p:spPr>
        <p:txBody>
          <a:bodyPr wrap="square" rtlCol="0">
            <a:spAutoFit/>
          </a:bodyPr>
          <a:lstStyle/>
          <a:p>
            <a:pPr algn="ctr"/>
            <a:r>
              <a:rPr lang="en-US" sz="3600" dirty="0">
                <a:solidFill>
                  <a:schemeClr val="accent6">
                    <a:lumMod val="50000"/>
                  </a:schemeClr>
                </a:solidFill>
                <a:latin typeface="Arial Black" panose="020B0A04020102020204" pitchFamily="34" charset="0"/>
              </a:rPr>
              <a:t>Training Pay Categories</a:t>
            </a:r>
          </a:p>
        </p:txBody>
      </p:sp>
      <p:sp>
        <p:nvSpPr>
          <p:cNvPr id="9" name="Rectangle 8"/>
          <p:cNvSpPr/>
          <p:nvPr/>
        </p:nvSpPr>
        <p:spPr>
          <a:xfrm>
            <a:off x="409075" y="2634989"/>
            <a:ext cx="8313820" cy="5413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404849" y="3970421"/>
            <a:ext cx="8318046" cy="264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52139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7810" y="602933"/>
            <a:ext cx="6362700" cy="6086475"/>
          </a:xfrm>
          <a:prstGeom prst="rect">
            <a:avLst/>
          </a:prstGeom>
        </p:spPr>
      </p:pic>
      <p:sp>
        <p:nvSpPr>
          <p:cNvPr id="11" name="TextBox 10"/>
          <p:cNvSpPr txBox="1"/>
          <p:nvPr/>
        </p:nvSpPr>
        <p:spPr>
          <a:xfrm>
            <a:off x="1427771" y="106749"/>
            <a:ext cx="6302091" cy="553998"/>
          </a:xfrm>
          <a:prstGeom prst="rect">
            <a:avLst/>
          </a:prstGeom>
          <a:noFill/>
        </p:spPr>
        <p:txBody>
          <a:bodyPr wrap="square" rtlCol="0">
            <a:spAutoFit/>
          </a:bodyPr>
          <a:lstStyle/>
          <a:p>
            <a:pPr algn="ctr"/>
            <a:r>
              <a:rPr lang="en-US" sz="3000" dirty="0">
                <a:solidFill>
                  <a:schemeClr val="accent6">
                    <a:lumMod val="75000"/>
                  </a:schemeClr>
                </a:solidFill>
                <a:latin typeface="Arial Black" panose="020B0A04020102020204" pitchFamily="34" charset="0"/>
              </a:rPr>
              <a:t>AD Order – Compliance Tab </a:t>
            </a:r>
          </a:p>
        </p:txBody>
      </p:sp>
      <p:sp>
        <p:nvSpPr>
          <p:cNvPr id="9" name="Rectangle 8"/>
          <p:cNvSpPr/>
          <p:nvPr/>
        </p:nvSpPr>
        <p:spPr>
          <a:xfrm>
            <a:off x="1620655" y="5134709"/>
            <a:ext cx="6277475" cy="2954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1616429" y="3488787"/>
            <a:ext cx="6270271" cy="3235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6962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40919" y="148856"/>
            <a:ext cx="6391345" cy="6464599"/>
          </a:xfrm>
          <a:prstGeom prst="rect">
            <a:avLst/>
          </a:prstGeom>
        </p:spPr>
      </p:pic>
      <p:pic>
        <p:nvPicPr>
          <p:cNvPr id="12" name="Picture 11"/>
          <p:cNvPicPr>
            <a:picLocks noChangeAspect="1"/>
          </p:cNvPicPr>
          <p:nvPr/>
        </p:nvPicPr>
        <p:blipFill>
          <a:blip r:embed="rId4"/>
          <a:stretch>
            <a:fillRect/>
          </a:stretch>
        </p:blipFill>
        <p:spPr>
          <a:xfrm>
            <a:off x="2055230" y="1888457"/>
            <a:ext cx="6523286" cy="1571990"/>
          </a:xfrm>
          <a:prstGeom prst="rect">
            <a:avLst/>
          </a:prstGeom>
        </p:spPr>
      </p:pic>
      <p:sp>
        <p:nvSpPr>
          <p:cNvPr id="4" name="Rectangle 3"/>
          <p:cNvSpPr/>
          <p:nvPr/>
        </p:nvSpPr>
        <p:spPr>
          <a:xfrm>
            <a:off x="658095" y="435937"/>
            <a:ext cx="872993" cy="2465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lowchart: Summing Junction 7"/>
          <p:cNvSpPr/>
          <p:nvPr/>
        </p:nvSpPr>
        <p:spPr>
          <a:xfrm>
            <a:off x="8145386" y="1823030"/>
            <a:ext cx="401134" cy="390778"/>
          </a:xfrm>
          <a:prstGeom prst="flowChartSummingJunction">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3970416" y="2382845"/>
            <a:ext cx="2303503" cy="369332"/>
          </a:xfrm>
          <a:prstGeom prst="rect">
            <a:avLst/>
          </a:prstGeom>
          <a:solidFill>
            <a:srgbClr val="FFFF00"/>
          </a:solidFill>
          <a:ln w="25400">
            <a:solidFill>
              <a:srgbClr val="FF0000"/>
            </a:solidFill>
          </a:ln>
        </p:spPr>
        <p:txBody>
          <a:bodyPr wrap="square" rtlCol="0">
            <a:spAutoFit/>
          </a:bodyPr>
          <a:lstStyle/>
          <a:p>
            <a:r>
              <a:rPr lang="en-US" sz="1800" dirty="0">
                <a:solidFill>
                  <a:srgbClr val="FF0000"/>
                </a:solidFill>
                <a:latin typeface="Arial" panose="020B0604020202020204" pitchFamily="34" charset="0"/>
                <a:cs typeface="Arial" panose="020B0604020202020204" pitchFamily="34" charset="0"/>
              </a:rPr>
              <a:t>Do NOT add rows!</a:t>
            </a:r>
          </a:p>
        </p:txBody>
      </p:sp>
      <p:sp>
        <p:nvSpPr>
          <p:cNvPr id="10" name="Rectangle 9"/>
          <p:cNvSpPr/>
          <p:nvPr/>
        </p:nvSpPr>
        <p:spPr>
          <a:xfrm>
            <a:off x="554750" y="159488"/>
            <a:ext cx="784952" cy="1913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651006" y="2002467"/>
            <a:ext cx="872993" cy="2465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661639" y="3576083"/>
            <a:ext cx="872993" cy="2465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672269" y="5149723"/>
            <a:ext cx="872993" cy="2465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2058048" y="1952845"/>
            <a:ext cx="961598" cy="2374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p:cNvPicPr>
            <a:picLocks noChangeAspect="1"/>
          </p:cNvPicPr>
          <p:nvPr/>
        </p:nvPicPr>
        <p:blipFill>
          <a:blip r:embed="rId5"/>
          <a:stretch>
            <a:fillRect/>
          </a:stretch>
        </p:blipFill>
        <p:spPr>
          <a:xfrm>
            <a:off x="232982" y="546832"/>
            <a:ext cx="8641975" cy="3687691"/>
          </a:xfrm>
          <a:prstGeom prst="rect">
            <a:avLst/>
          </a:prstGeom>
        </p:spPr>
      </p:pic>
      <p:sp>
        <p:nvSpPr>
          <p:cNvPr id="18" name="Rectangle 17"/>
          <p:cNvSpPr/>
          <p:nvPr/>
        </p:nvSpPr>
        <p:spPr>
          <a:xfrm>
            <a:off x="235691" y="1909473"/>
            <a:ext cx="8641974" cy="4733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182109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3" grpId="0" animBg="1"/>
      <p:bldP spid="13" grpId="1" animBg="1"/>
      <p:bldP spid="14" grpId="0" animBg="1"/>
      <p:bldP spid="14" grpId="1" animBg="1"/>
      <p:bldP spid="15" grpId="0" animBg="1"/>
      <p:bldP spid="15" grpId="1" animBg="1"/>
      <p:bldP spid="16" grpId="0" animBg="1"/>
      <p:bldP spid="16"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61792" y="3734372"/>
            <a:ext cx="7625547" cy="2769169"/>
          </a:xfrm>
          <a:prstGeom prst="rect">
            <a:avLst/>
          </a:prstGeom>
        </p:spPr>
      </p:pic>
      <p:pic>
        <p:nvPicPr>
          <p:cNvPr id="9" name="Picture 8"/>
          <p:cNvPicPr>
            <a:picLocks noChangeAspect="1"/>
          </p:cNvPicPr>
          <p:nvPr/>
        </p:nvPicPr>
        <p:blipFill>
          <a:blip r:embed="rId4"/>
          <a:stretch>
            <a:fillRect/>
          </a:stretch>
        </p:blipFill>
        <p:spPr>
          <a:xfrm>
            <a:off x="758221" y="854404"/>
            <a:ext cx="7616294" cy="2772373"/>
          </a:xfrm>
          <a:prstGeom prst="rect">
            <a:avLst/>
          </a:prstGeom>
        </p:spPr>
      </p:pic>
      <p:sp>
        <p:nvSpPr>
          <p:cNvPr id="2050" name="Rectangle 2"/>
          <p:cNvSpPr>
            <a:spLocks noGrp="1" noChangeArrowheads="1"/>
          </p:cNvSpPr>
          <p:nvPr>
            <p:ph type="title"/>
          </p:nvPr>
        </p:nvSpPr>
        <p:spPr>
          <a:xfrm>
            <a:off x="0" y="66816"/>
            <a:ext cx="9144000" cy="571500"/>
          </a:xfrm>
          <a:noFill/>
          <a:ln w="9525">
            <a:noFill/>
            <a:miter lim="800000"/>
            <a:headEnd/>
            <a:tailEnd/>
          </a:ln>
        </p:spPr>
        <p:txBody>
          <a:bodyPr vert="horz" wrap="square" lIns="68580" tIns="34290" rIns="68580" bIns="34290" numCol="1" anchor="ctr" anchorCtr="0" compatLnSpc="1">
            <a:prstTxWarp prst="textNoShape">
              <a:avLst/>
            </a:prstTxWarp>
          </a:bodyPr>
          <a:lstStyle/>
          <a:p>
            <a:pPr eaLnBrk="1" hangingPunct="1">
              <a:defRPr/>
            </a:pPr>
            <a:r>
              <a:rPr lang="en-US" sz="3600" dirty="0">
                <a:solidFill>
                  <a:srgbClr val="002060"/>
                </a:solidFill>
                <a:latin typeface="Arial Black" panose="020B0A04020102020204" pitchFamily="34" charset="0"/>
              </a:rPr>
              <a:t>Reserve AD Order Job Data Rows</a:t>
            </a:r>
          </a:p>
        </p:txBody>
      </p:sp>
      <p:sp>
        <p:nvSpPr>
          <p:cNvPr id="12" name="Rectangle 11"/>
          <p:cNvSpPr/>
          <p:nvPr/>
        </p:nvSpPr>
        <p:spPr bwMode="auto">
          <a:xfrm>
            <a:off x="4697936" y="1500435"/>
            <a:ext cx="1661767" cy="215349"/>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13" name="Rectangle 12"/>
          <p:cNvSpPr/>
          <p:nvPr/>
        </p:nvSpPr>
        <p:spPr bwMode="auto">
          <a:xfrm>
            <a:off x="1988816" y="5215081"/>
            <a:ext cx="3507858" cy="219948"/>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15" name="Rectangle 14"/>
          <p:cNvSpPr/>
          <p:nvPr/>
        </p:nvSpPr>
        <p:spPr bwMode="auto">
          <a:xfrm>
            <a:off x="2000880" y="2319708"/>
            <a:ext cx="3619084" cy="218009"/>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16" name="Rectangle 15"/>
          <p:cNvSpPr/>
          <p:nvPr/>
        </p:nvSpPr>
        <p:spPr bwMode="auto">
          <a:xfrm>
            <a:off x="4694195" y="4361426"/>
            <a:ext cx="1593589" cy="231122"/>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17" name="Rectangle 16"/>
          <p:cNvSpPr/>
          <p:nvPr/>
        </p:nvSpPr>
        <p:spPr bwMode="auto">
          <a:xfrm>
            <a:off x="4557433" y="2913897"/>
            <a:ext cx="3292023" cy="229995"/>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Tree>
    <p:extLst>
      <p:ext uri="{BB962C8B-B14F-4D97-AF65-F5344CB8AC3E}">
        <p14:creationId xmlns:p14="http://schemas.microsoft.com/office/powerpoint/2010/main" val="2551811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5" grpId="0" animBg="1"/>
      <p:bldP spid="15" grpId="1" animBg="1"/>
      <p:bldP spid="16" grpId="0"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858" y="1294228"/>
            <a:ext cx="8935919" cy="5479364"/>
          </a:xfrm>
          <a:prstGeom prst="rect">
            <a:avLst/>
          </a:prstGeom>
        </p:spPr>
      </p:pic>
      <p:sp>
        <p:nvSpPr>
          <p:cNvPr id="5" name="Rectangle 4"/>
          <p:cNvSpPr/>
          <p:nvPr/>
        </p:nvSpPr>
        <p:spPr>
          <a:xfrm>
            <a:off x="1157070" y="68995"/>
            <a:ext cx="6857999" cy="119709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eaLnBrk="1" hangingPunct="1"/>
            <a:r>
              <a:rPr lang="en-US" sz="4400" dirty="0">
                <a:solidFill>
                  <a:srgbClr val="FF0000"/>
                </a:solidFill>
                <a:latin typeface="+mj-lt"/>
                <a:ea typeface="+mj-ea"/>
                <a:cs typeface="+mj-cs"/>
              </a:rPr>
              <a:t>Example of how timeliness</a:t>
            </a:r>
          </a:p>
          <a:p>
            <a:pPr algn="ctr" eaLnBrk="1" hangingPunct="1"/>
            <a:r>
              <a:rPr lang="en-US" sz="4400" dirty="0">
                <a:solidFill>
                  <a:srgbClr val="FF0000"/>
                </a:solidFill>
                <a:latin typeface="+mj-lt"/>
                <a:ea typeface="+mj-ea"/>
                <a:cs typeface="+mj-cs"/>
              </a:rPr>
              <a:t> can burn the member</a:t>
            </a:r>
          </a:p>
        </p:txBody>
      </p:sp>
      <p:sp>
        <p:nvSpPr>
          <p:cNvPr id="6" name="Rectangle 5"/>
          <p:cNvSpPr/>
          <p:nvPr/>
        </p:nvSpPr>
        <p:spPr>
          <a:xfrm>
            <a:off x="2065930" y="2480935"/>
            <a:ext cx="1141504" cy="2059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p:cNvSpPr/>
          <p:nvPr/>
        </p:nvSpPr>
        <p:spPr>
          <a:xfrm>
            <a:off x="6787555" y="6447242"/>
            <a:ext cx="2046956" cy="2349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p:nvSpPr>
        <p:spPr>
          <a:xfrm>
            <a:off x="5312988" y="3013631"/>
            <a:ext cx="3296440" cy="1974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09176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57568"/>
            <a:ext cx="8115300" cy="756401"/>
          </a:xfrm>
        </p:spPr>
        <p:txBody>
          <a:bodyPr>
            <a:normAutofit/>
          </a:bodyPr>
          <a:lstStyle/>
          <a:p>
            <a:pPr algn="ctr"/>
            <a:r>
              <a:rPr lang="en-US" dirty="0"/>
              <a:t>Reserve Order Approval</a:t>
            </a:r>
          </a:p>
        </p:txBody>
      </p:sp>
      <p:pic>
        <p:nvPicPr>
          <p:cNvPr id="3" name="Picture 2"/>
          <p:cNvPicPr>
            <a:picLocks noChangeAspect="1"/>
          </p:cNvPicPr>
          <p:nvPr/>
        </p:nvPicPr>
        <p:blipFill>
          <a:blip r:embed="rId3"/>
          <a:stretch>
            <a:fillRect/>
          </a:stretch>
        </p:blipFill>
        <p:spPr>
          <a:xfrm>
            <a:off x="254798" y="1674688"/>
            <a:ext cx="8591020" cy="3862913"/>
          </a:xfrm>
          <a:prstGeom prst="rect">
            <a:avLst/>
          </a:prstGeom>
        </p:spPr>
      </p:pic>
      <p:sp>
        <p:nvSpPr>
          <p:cNvPr id="6" name="Rectangle 5"/>
          <p:cNvSpPr/>
          <p:nvPr/>
        </p:nvSpPr>
        <p:spPr>
          <a:xfrm>
            <a:off x="3208583" y="5095818"/>
            <a:ext cx="873671" cy="2527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817637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81"/>
            <a:ext cx="9143998" cy="6857719"/>
          </a:xfrm>
          <a:prstGeom prst="rect">
            <a:avLst/>
          </a:prstGeom>
        </p:spPr>
      </p:pic>
      <p:sp>
        <p:nvSpPr>
          <p:cNvPr id="8" name="Rectangle 7"/>
          <p:cNvSpPr/>
          <p:nvPr/>
        </p:nvSpPr>
        <p:spPr>
          <a:xfrm>
            <a:off x="1" y="0"/>
            <a:ext cx="9144000" cy="6870700"/>
          </a:xfrm>
          <a:prstGeom prst="rect">
            <a:avLst/>
          </a:prstGeom>
          <a:solidFill>
            <a:schemeClr val="accent4">
              <a:lumMod val="20000"/>
              <a:lumOff val="80000"/>
              <a:alpha val="77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6150" y="193818"/>
            <a:ext cx="8825344"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Castellar" panose="020A0402060406010301" pitchFamily="18" charset="0"/>
              </a:rPr>
              <a:t>PPC (P&amp;D)</a:t>
            </a:r>
            <a:endParaRPr lang="en-US" sz="6000" b="1" dirty="0">
              <a:effectLst>
                <a:outerShdw blurRad="38100" dist="38100" dir="2700000" algn="tl">
                  <a:srgbClr val="000000">
                    <a:alpha val="43137"/>
                  </a:srgbClr>
                </a:outerShdw>
              </a:effectLst>
              <a:latin typeface="Castellar" panose="020A0402060406010301" pitchFamily="18" charset="0"/>
            </a:endParaRPr>
          </a:p>
        </p:txBody>
      </p:sp>
      <p:sp>
        <p:nvSpPr>
          <p:cNvPr id="5" name="TextBox 4"/>
          <p:cNvSpPr txBox="1"/>
          <p:nvPr/>
        </p:nvSpPr>
        <p:spPr>
          <a:xfrm>
            <a:off x="415101" y="1650201"/>
            <a:ext cx="8385999" cy="470898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astellar" panose="020A0402060406010301" pitchFamily="18" charset="0"/>
              </a:rPr>
              <a:t>CWO Luke </a:t>
            </a:r>
            <a:r>
              <a:rPr lang="en-US" b="1" dirty="0" err="1" smtClean="0">
                <a:effectLst>
                  <a:outerShdw blurRad="38100" dist="38100" dir="2700000" algn="tl">
                    <a:srgbClr val="000000">
                      <a:alpha val="43137"/>
                    </a:srgbClr>
                  </a:outerShdw>
                </a:effectLst>
                <a:latin typeface="Castellar" panose="020A0402060406010301" pitchFamily="18" charset="0"/>
              </a:rPr>
              <a:t>Scoville</a:t>
            </a:r>
            <a:endParaRPr lang="en-US" b="1" dirty="0" smtClean="0">
              <a:effectLst>
                <a:outerShdw blurRad="38100" dist="38100" dir="2700000" algn="tl">
                  <a:srgbClr val="000000">
                    <a:alpha val="43137"/>
                  </a:srgbClr>
                </a:outerShdw>
              </a:effectLst>
              <a:latin typeface="Castellar" panose="020A0402060406010301" pitchFamily="18" charset="0"/>
            </a:endParaRPr>
          </a:p>
          <a:p>
            <a:pPr algn="ctr"/>
            <a:endParaRPr lang="en-US" sz="2000" b="1" dirty="0">
              <a:effectLst>
                <a:outerShdw blurRad="38100" dist="38100" dir="2700000" algn="tl">
                  <a:srgbClr val="000000">
                    <a:alpha val="43137"/>
                  </a:srgbClr>
                </a:outerShdw>
              </a:effectLst>
              <a:latin typeface="Castellar" panose="020A0402060406010301" pitchFamily="18" charset="0"/>
            </a:endParaRPr>
          </a:p>
          <a:p>
            <a:pPr algn="ctr"/>
            <a:r>
              <a:rPr lang="en-US" b="1" dirty="0" err="1" smtClean="0">
                <a:effectLst>
                  <a:outerShdw blurRad="38100" dist="38100" dir="2700000" algn="tl">
                    <a:srgbClr val="000000">
                      <a:alpha val="43137"/>
                    </a:srgbClr>
                  </a:outerShdw>
                </a:effectLst>
                <a:latin typeface="Castellar" panose="020A0402060406010301" pitchFamily="18" charset="0"/>
              </a:rPr>
              <a:t>Maddy</a:t>
            </a:r>
            <a:r>
              <a:rPr lang="en-US" b="1" dirty="0" smtClean="0">
                <a:effectLst>
                  <a:outerShdw blurRad="38100" dist="38100" dir="2700000" algn="tl">
                    <a:srgbClr val="000000">
                      <a:alpha val="43137"/>
                    </a:srgbClr>
                  </a:outerShdw>
                </a:effectLst>
                <a:latin typeface="Castellar" panose="020A0402060406010301" pitchFamily="18" charset="0"/>
              </a:rPr>
              <a:t> Jackson</a:t>
            </a:r>
          </a:p>
          <a:p>
            <a:pPr algn="ctr"/>
            <a:endParaRPr lang="en-US" sz="2000" b="1" dirty="0">
              <a:effectLst>
                <a:outerShdw blurRad="38100" dist="38100" dir="2700000" algn="tl">
                  <a:srgbClr val="000000">
                    <a:alpha val="43137"/>
                  </a:srgbClr>
                </a:outerShdw>
              </a:effectLst>
              <a:latin typeface="Castellar" panose="020A0402060406010301" pitchFamily="18" charset="0"/>
            </a:endParaRPr>
          </a:p>
          <a:p>
            <a:pPr algn="ctr"/>
            <a:r>
              <a:rPr lang="en-US" b="1" dirty="0" err="1" smtClean="0">
                <a:effectLst>
                  <a:outerShdw blurRad="38100" dist="38100" dir="2700000" algn="tl">
                    <a:srgbClr val="000000">
                      <a:alpha val="43137"/>
                    </a:srgbClr>
                  </a:outerShdw>
                </a:effectLst>
                <a:latin typeface="Castellar" panose="020A0402060406010301" pitchFamily="18" charset="0"/>
              </a:rPr>
              <a:t>Kimm</a:t>
            </a:r>
            <a:r>
              <a:rPr lang="en-US" b="1" dirty="0" smtClean="0">
                <a:effectLst>
                  <a:outerShdw blurRad="38100" dist="38100" dir="2700000" algn="tl">
                    <a:srgbClr val="000000">
                      <a:alpha val="43137"/>
                    </a:srgbClr>
                  </a:outerShdw>
                </a:effectLst>
                <a:latin typeface="Castellar" panose="020A0402060406010301" pitchFamily="18" charset="0"/>
              </a:rPr>
              <a:t> Valenzuela</a:t>
            </a:r>
          </a:p>
          <a:p>
            <a:pPr algn="ctr"/>
            <a:endParaRPr lang="en-US" sz="2000" b="1" dirty="0">
              <a:effectLst>
                <a:outerShdw blurRad="38100" dist="38100" dir="2700000" algn="tl">
                  <a:srgbClr val="000000">
                    <a:alpha val="43137"/>
                  </a:srgbClr>
                </a:outerShdw>
              </a:effectLst>
              <a:latin typeface="Castellar" panose="020A0402060406010301" pitchFamily="18" charset="0"/>
            </a:endParaRPr>
          </a:p>
          <a:p>
            <a:pPr algn="ctr"/>
            <a:r>
              <a:rPr lang="en-US" b="1" dirty="0" smtClean="0">
                <a:effectLst>
                  <a:outerShdw blurRad="38100" dist="38100" dir="2700000" algn="tl">
                    <a:srgbClr val="000000">
                      <a:alpha val="43137"/>
                    </a:srgbClr>
                  </a:outerShdw>
                </a:effectLst>
                <a:latin typeface="Castellar" panose="020A0402060406010301" pitchFamily="18" charset="0"/>
              </a:rPr>
              <a:t>Sandi Cottrell</a:t>
            </a:r>
          </a:p>
          <a:p>
            <a:pPr algn="ctr"/>
            <a:endParaRPr lang="en-US" sz="2000" b="1" dirty="0">
              <a:effectLst>
                <a:outerShdw blurRad="38100" dist="38100" dir="2700000" algn="tl">
                  <a:srgbClr val="000000">
                    <a:alpha val="43137"/>
                  </a:srgbClr>
                </a:outerShdw>
              </a:effectLst>
              <a:latin typeface="Castellar" panose="020A0402060406010301" pitchFamily="18" charset="0"/>
            </a:endParaRPr>
          </a:p>
          <a:p>
            <a:pPr algn="ctr"/>
            <a:r>
              <a:rPr lang="en-US" b="1" dirty="0" smtClean="0">
                <a:effectLst>
                  <a:outerShdw blurRad="38100" dist="38100" dir="2700000" algn="tl">
                    <a:srgbClr val="000000">
                      <a:alpha val="43137"/>
                    </a:srgbClr>
                  </a:outerShdw>
                </a:effectLst>
                <a:latin typeface="Castellar" panose="020A0402060406010301" pitchFamily="18" charset="0"/>
              </a:rPr>
              <a:t>Mark </a:t>
            </a:r>
            <a:r>
              <a:rPr lang="en-US" b="1" dirty="0" err="1" smtClean="0">
                <a:effectLst>
                  <a:outerShdw blurRad="38100" dist="38100" dir="2700000" algn="tl">
                    <a:srgbClr val="000000">
                      <a:alpha val="43137"/>
                    </a:srgbClr>
                  </a:outerShdw>
                </a:effectLst>
                <a:latin typeface="Castellar" panose="020A0402060406010301" pitchFamily="18" charset="0"/>
              </a:rPr>
              <a:t>Lahan</a:t>
            </a:r>
            <a:endParaRPr lang="en-US" b="1" dirty="0" smtClean="0">
              <a:effectLst>
                <a:outerShdw blurRad="38100" dist="38100" dir="2700000" algn="tl">
                  <a:srgbClr val="000000">
                    <a:alpha val="43137"/>
                  </a:srgbClr>
                </a:outerShdw>
              </a:effectLst>
              <a:latin typeface="Castellar" panose="020A0402060406010301" pitchFamily="18" charset="0"/>
            </a:endParaRPr>
          </a:p>
          <a:p>
            <a:pPr algn="ctr"/>
            <a:endParaRPr lang="en-US" sz="2000" b="1" dirty="0">
              <a:effectLst>
                <a:outerShdw blurRad="38100" dist="38100" dir="2700000" algn="tl">
                  <a:srgbClr val="000000">
                    <a:alpha val="43137"/>
                  </a:srgbClr>
                </a:outerShdw>
              </a:effectLst>
              <a:latin typeface="Castellar" panose="020A0402060406010301" pitchFamily="18" charset="0"/>
            </a:endParaRPr>
          </a:p>
          <a:p>
            <a:pPr algn="ctr"/>
            <a:r>
              <a:rPr lang="en-US" b="1" dirty="0" smtClean="0">
                <a:effectLst>
                  <a:outerShdw blurRad="38100" dist="38100" dir="2700000" algn="tl">
                    <a:srgbClr val="000000">
                      <a:alpha val="43137"/>
                    </a:srgbClr>
                  </a:outerShdw>
                </a:effectLst>
                <a:latin typeface="Castellar" panose="020A0402060406010301" pitchFamily="18" charset="0"/>
              </a:rPr>
              <a:t>Charlie </a:t>
            </a:r>
            <a:r>
              <a:rPr lang="en-US" b="1" dirty="0" err="1" smtClean="0">
                <a:effectLst>
                  <a:outerShdw blurRad="38100" dist="38100" dir="2700000" algn="tl">
                    <a:srgbClr val="000000">
                      <a:alpha val="43137"/>
                    </a:srgbClr>
                  </a:outerShdw>
                </a:effectLst>
                <a:latin typeface="Castellar" panose="020A0402060406010301" pitchFamily="18" charset="0"/>
              </a:rPr>
              <a:t>Bartocci</a:t>
            </a:r>
            <a:r>
              <a:rPr lang="en-US" b="1" dirty="0" smtClean="0">
                <a:effectLst>
                  <a:outerShdw blurRad="38100" dist="38100" dir="2700000" algn="tl">
                    <a:srgbClr val="000000">
                      <a:alpha val="43137"/>
                    </a:srgbClr>
                  </a:outerShdw>
                </a:effectLst>
                <a:latin typeface="Castellar" panose="020A0402060406010301" pitchFamily="18" charset="0"/>
              </a:rPr>
              <a:t> </a:t>
            </a:r>
            <a:endParaRPr lang="en-US" b="1" dirty="0">
              <a:effectLst>
                <a:outerShdw blurRad="38100" dist="38100" dir="2700000" algn="tl">
                  <a:srgbClr val="000000">
                    <a:alpha val="43137"/>
                  </a:srgbClr>
                </a:outerShdw>
              </a:effectLst>
              <a:latin typeface="Castellar" panose="020A0402060406010301" pitchFamily="18" charset="0"/>
            </a:endParaRPr>
          </a:p>
        </p:txBody>
      </p:sp>
    </p:spTree>
    <p:extLst>
      <p:ext uri="{BB962C8B-B14F-4D97-AF65-F5344CB8AC3E}">
        <p14:creationId xmlns:p14="http://schemas.microsoft.com/office/powerpoint/2010/main" val="399480593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8019" y="1099335"/>
            <a:ext cx="7420387" cy="5373384"/>
          </a:xfrm>
          <a:prstGeom prst="rect">
            <a:avLst/>
          </a:prstGeom>
        </p:spPr>
      </p:pic>
      <p:sp>
        <p:nvSpPr>
          <p:cNvPr id="6" name="Rectangle 5"/>
          <p:cNvSpPr/>
          <p:nvPr/>
        </p:nvSpPr>
        <p:spPr>
          <a:xfrm>
            <a:off x="1460757" y="4724150"/>
            <a:ext cx="1878344" cy="11834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528638" y="257568"/>
            <a:ext cx="8115300" cy="756401"/>
          </a:xfrm>
        </p:spPr>
        <p:txBody>
          <a:bodyPr>
            <a:normAutofit/>
          </a:bodyPr>
          <a:lstStyle/>
          <a:p>
            <a:pPr algn="ctr"/>
            <a:r>
              <a:rPr lang="en-US" dirty="0"/>
              <a:t>Reserve Order Approval</a:t>
            </a:r>
          </a:p>
        </p:txBody>
      </p:sp>
    </p:spTree>
    <p:extLst>
      <p:ext uri="{BB962C8B-B14F-4D97-AF65-F5344CB8AC3E}">
        <p14:creationId xmlns:p14="http://schemas.microsoft.com/office/powerpoint/2010/main" val="155443651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88229" y="1142746"/>
            <a:ext cx="8982659" cy="4146705"/>
          </a:xfrm>
          <a:prstGeom prst="rect">
            <a:avLst/>
          </a:prstGeom>
        </p:spPr>
      </p:pic>
      <p:sp>
        <p:nvSpPr>
          <p:cNvPr id="5" name="Rectangle 4"/>
          <p:cNvSpPr/>
          <p:nvPr/>
        </p:nvSpPr>
        <p:spPr bwMode="auto">
          <a:xfrm>
            <a:off x="121927" y="4981065"/>
            <a:ext cx="3225756" cy="219006"/>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6" name="TextBox 5"/>
          <p:cNvSpPr txBox="1"/>
          <p:nvPr/>
        </p:nvSpPr>
        <p:spPr>
          <a:xfrm>
            <a:off x="1348303" y="153490"/>
            <a:ext cx="6519347" cy="707886"/>
          </a:xfrm>
          <a:prstGeom prst="rect">
            <a:avLst/>
          </a:prstGeom>
          <a:noFill/>
        </p:spPr>
        <p:txBody>
          <a:bodyPr wrap="square" rtlCol="0">
            <a:spAutoFit/>
          </a:bodyPr>
          <a:lstStyle/>
          <a:p>
            <a:pPr algn="ctr"/>
            <a:r>
              <a:rPr lang="en-US" sz="4000" dirty="0">
                <a:solidFill>
                  <a:srgbClr val="0000FF"/>
                </a:solidFill>
                <a:latin typeface="+mn-lt"/>
              </a:rPr>
              <a:t>Direct Access</a:t>
            </a:r>
            <a:endParaRPr lang="en-US" sz="3600" dirty="0">
              <a:solidFill>
                <a:srgbClr val="0000FF"/>
              </a:solidFill>
              <a:latin typeface="+mn-lt"/>
            </a:endParaRPr>
          </a:p>
        </p:txBody>
      </p:sp>
      <p:sp>
        <p:nvSpPr>
          <p:cNvPr id="8" name="Rectangle 7"/>
          <p:cNvSpPr/>
          <p:nvPr/>
        </p:nvSpPr>
        <p:spPr bwMode="auto">
          <a:xfrm>
            <a:off x="105884" y="1798876"/>
            <a:ext cx="2594685" cy="1042798"/>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
        <p:nvSpPr>
          <p:cNvPr id="9" name="Rectangle 8"/>
          <p:cNvSpPr/>
          <p:nvPr/>
        </p:nvSpPr>
        <p:spPr bwMode="auto">
          <a:xfrm>
            <a:off x="98227" y="3245192"/>
            <a:ext cx="3446831" cy="651559"/>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2400"/>
          </a:p>
        </p:txBody>
      </p:sp>
    </p:spTree>
    <p:extLst>
      <p:ext uri="{BB962C8B-B14F-4D97-AF65-F5344CB8AC3E}">
        <p14:creationId xmlns:p14="http://schemas.microsoft.com/office/powerpoint/2010/main" val="95441377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8933" y="3874172"/>
            <a:ext cx="6234113" cy="2755979"/>
          </a:xfrm>
          <a:prstGeom prst="rect">
            <a:avLst/>
          </a:prstGeom>
        </p:spPr>
      </p:pic>
      <p:pic>
        <p:nvPicPr>
          <p:cNvPr id="7" name="Picture 6"/>
          <p:cNvPicPr>
            <a:picLocks noChangeAspect="1"/>
          </p:cNvPicPr>
          <p:nvPr/>
        </p:nvPicPr>
        <p:blipFill>
          <a:blip r:embed="rId4"/>
          <a:stretch>
            <a:fillRect/>
          </a:stretch>
        </p:blipFill>
        <p:spPr>
          <a:xfrm>
            <a:off x="1463090" y="755472"/>
            <a:ext cx="6257925" cy="2693809"/>
          </a:xfrm>
          <a:prstGeom prst="rect">
            <a:avLst/>
          </a:prstGeom>
        </p:spPr>
      </p:pic>
      <p:sp>
        <p:nvSpPr>
          <p:cNvPr id="6" name="Rectangle 5"/>
          <p:cNvSpPr/>
          <p:nvPr/>
        </p:nvSpPr>
        <p:spPr>
          <a:xfrm>
            <a:off x="1481958" y="2545064"/>
            <a:ext cx="6230283" cy="294390"/>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9" name="Rectangle 8"/>
          <p:cNvSpPr/>
          <p:nvPr/>
        </p:nvSpPr>
        <p:spPr>
          <a:xfrm>
            <a:off x="4716378" y="6306936"/>
            <a:ext cx="1973179" cy="294390"/>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0" name="TextBox 9"/>
          <p:cNvSpPr txBox="1"/>
          <p:nvPr/>
        </p:nvSpPr>
        <p:spPr>
          <a:xfrm>
            <a:off x="680483" y="153490"/>
            <a:ext cx="7804298" cy="553998"/>
          </a:xfrm>
          <a:prstGeom prst="rect">
            <a:avLst/>
          </a:prstGeom>
          <a:noFill/>
        </p:spPr>
        <p:txBody>
          <a:bodyPr wrap="square" rtlCol="0">
            <a:spAutoFit/>
          </a:bodyPr>
          <a:lstStyle/>
          <a:p>
            <a:pPr algn="ctr"/>
            <a:r>
              <a:rPr lang="en-US" sz="3000" dirty="0">
                <a:solidFill>
                  <a:schemeClr val="accent6">
                    <a:lumMod val="75000"/>
                  </a:schemeClr>
                </a:solidFill>
                <a:latin typeface="Arial Black" panose="020B0A04020102020204" pitchFamily="34" charset="0"/>
              </a:rPr>
              <a:t>Reserve Order Discrepancy Report</a:t>
            </a:r>
            <a:endParaRPr lang="en-US" sz="2700" dirty="0">
              <a:solidFill>
                <a:schemeClr val="accent6">
                  <a:lumMod val="75000"/>
                </a:schemeClr>
              </a:solidFill>
              <a:latin typeface="Arial Black" panose="020B0A04020102020204" pitchFamily="34" charset="0"/>
            </a:endParaRPr>
          </a:p>
        </p:txBody>
      </p:sp>
      <p:sp>
        <p:nvSpPr>
          <p:cNvPr id="11" name="Rectangle 10"/>
          <p:cNvSpPr/>
          <p:nvPr/>
        </p:nvSpPr>
        <p:spPr>
          <a:xfrm>
            <a:off x="1469972" y="765922"/>
            <a:ext cx="2280096" cy="240945"/>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Tree>
    <p:extLst>
      <p:ext uri="{BB962C8B-B14F-4D97-AF65-F5344CB8AC3E}">
        <p14:creationId xmlns:p14="http://schemas.microsoft.com/office/powerpoint/2010/main" val="31610148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68079" y="1218268"/>
            <a:ext cx="8609502" cy="2222763"/>
          </a:xfrm>
          <a:prstGeom prst="rect">
            <a:avLst/>
          </a:prstGeom>
        </p:spPr>
      </p:pic>
      <p:pic>
        <p:nvPicPr>
          <p:cNvPr id="13" name="Picture 12"/>
          <p:cNvPicPr>
            <a:picLocks noChangeAspect="1"/>
          </p:cNvPicPr>
          <p:nvPr/>
        </p:nvPicPr>
        <p:blipFill>
          <a:blip r:embed="rId4"/>
          <a:stretch>
            <a:fillRect/>
          </a:stretch>
        </p:blipFill>
        <p:spPr>
          <a:xfrm>
            <a:off x="264695" y="4210464"/>
            <a:ext cx="8596276" cy="1493679"/>
          </a:xfrm>
          <a:prstGeom prst="rect">
            <a:avLst/>
          </a:prstGeom>
        </p:spPr>
      </p:pic>
      <p:sp>
        <p:nvSpPr>
          <p:cNvPr id="6" name="TextBox 5"/>
          <p:cNvSpPr txBox="1"/>
          <p:nvPr/>
        </p:nvSpPr>
        <p:spPr>
          <a:xfrm>
            <a:off x="680483" y="153490"/>
            <a:ext cx="7804298" cy="553998"/>
          </a:xfrm>
          <a:prstGeom prst="rect">
            <a:avLst/>
          </a:prstGeom>
          <a:noFill/>
        </p:spPr>
        <p:txBody>
          <a:bodyPr wrap="square" rtlCol="0">
            <a:spAutoFit/>
          </a:bodyPr>
          <a:lstStyle/>
          <a:p>
            <a:pPr algn="ctr"/>
            <a:r>
              <a:rPr lang="en-US" sz="3000" dirty="0">
                <a:solidFill>
                  <a:schemeClr val="accent6">
                    <a:lumMod val="75000"/>
                  </a:schemeClr>
                </a:solidFill>
                <a:latin typeface="Arial Black" panose="020B0A04020102020204" pitchFamily="34" charset="0"/>
              </a:rPr>
              <a:t>Reserve Order Discrepancy Report</a:t>
            </a:r>
            <a:endParaRPr lang="en-US" sz="2700" dirty="0">
              <a:solidFill>
                <a:schemeClr val="accent6">
                  <a:lumMod val="75000"/>
                </a:schemeClr>
              </a:solidFill>
              <a:latin typeface="Arial Black" panose="020B0A04020102020204" pitchFamily="34" charset="0"/>
            </a:endParaRPr>
          </a:p>
        </p:txBody>
      </p:sp>
      <p:sp>
        <p:nvSpPr>
          <p:cNvPr id="8" name="Rectangle 7"/>
          <p:cNvSpPr/>
          <p:nvPr/>
        </p:nvSpPr>
        <p:spPr>
          <a:xfrm>
            <a:off x="530337" y="2989964"/>
            <a:ext cx="2457412" cy="444353"/>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9" name="Rectangle 8"/>
          <p:cNvSpPr/>
          <p:nvPr/>
        </p:nvSpPr>
        <p:spPr>
          <a:xfrm>
            <a:off x="2165654" y="1818080"/>
            <a:ext cx="1672699" cy="319063"/>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10" name="Rectangle 9"/>
          <p:cNvSpPr/>
          <p:nvPr/>
        </p:nvSpPr>
        <p:spPr>
          <a:xfrm>
            <a:off x="6615706" y="5236977"/>
            <a:ext cx="2230582" cy="465618"/>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Tree>
    <p:extLst>
      <p:ext uri="{BB962C8B-B14F-4D97-AF65-F5344CB8AC3E}">
        <p14:creationId xmlns:p14="http://schemas.microsoft.com/office/powerpoint/2010/main" val="296310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41722208"/>
              </p:ext>
            </p:extLst>
          </p:nvPr>
        </p:nvGraphicFramePr>
        <p:xfrm>
          <a:off x="567086" y="942040"/>
          <a:ext cx="8143775" cy="5293864"/>
        </p:xfrm>
        <a:graphic>
          <a:graphicData uri="http://schemas.openxmlformats.org/drawingml/2006/table">
            <a:tbl>
              <a:tblPr firstRow="1" bandRow="1">
                <a:tableStyleId>{5C22544A-7EE6-4342-B048-85BDC9FD1C3A}</a:tableStyleId>
              </a:tblPr>
              <a:tblGrid>
                <a:gridCol w="2137741">
                  <a:extLst>
                    <a:ext uri="{9D8B030D-6E8A-4147-A177-3AD203B41FA5}">
                      <a16:colId xmlns="" xmlns:a16="http://schemas.microsoft.com/office/drawing/2014/main" val="20000"/>
                    </a:ext>
                  </a:extLst>
                </a:gridCol>
                <a:gridCol w="6006034">
                  <a:extLst>
                    <a:ext uri="{9D8B030D-6E8A-4147-A177-3AD203B41FA5}">
                      <a16:colId xmlns="" xmlns:a16="http://schemas.microsoft.com/office/drawing/2014/main" val="20001"/>
                    </a:ext>
                  </a:extLst>
                </a:gridCol>
              </a:tblGrid>
              <a:tr h="305496">
                <a:tc>
                  <a:txBody>
                    <a:bodyPr/>
                    <a:lstStyle/>
                    <a:p>
                      <a:r>
                        <a:rPr lang="en-US" sz="1100" dirty="0"/>
                        <a:t>Discrepancy</a:t>
                      </a:r>
                    </a:p>
                  </a:txBody>
                  <a:tcPr marL="75007" marR="75007" marT="37504" marB="37504">
                    <a:lnB w="12700" cap="flat" cmpd="sng" algn="ctr">
                      <a:solidFill>
                        <a:schemeClr val="tx1"/>
                      </a:solidFill>
                      <a:prstDash val="solid"/>
                      <a:round/>
                      <a:headEnd type="none" w="med" len="med"/>
                      <a:tailEnd type="none" w="med" len="med"/>
                    </a:lnB>
                    <a:solidFill>
                      <a:srgbClr val="0000FF"/>
                    </a:solidFill>
                  </a:tcPr>
                </a:tc>
                <a:tc>
                  <a:txBody>
                    <a:bodyPr/>
                    <a:lstStyle/>
                    <a:p>
                      <a:r>
                        <a:rPr lang="en-US" sz="1100" dirty="0"/>
                        <a:t>Description</a:t>
                      </a:r>
                    </a:p>
                  </a:txBody>
                  <a:tcPr marL="75007" marR="75007" marT="37504" marB="37504">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0"/>
                  </a:ext>
                </a:extLst>
              </a:tr>
              <a:tr h="1012739">
                <a:tc>
                  <a:txBody>
                    <a:bodyPr/>
                    <a:lstStyle/>
                    <a:p>
                      <a:r>
                        <a:rPr lang="en-US" sz="1500" b="1" kern="1200" dirty="0">
                          <a:solidFill>
                            <a:schemeClr val="dk1"/>
                          </a:solidFill>
                          <a:effectLst/>
                          <a:latin typeface="+mn-lt"/>
                          <a:ea typeface="+mn-ea"/>
                          <a:cs typeface="+mn-cs"/>
                        </a:rPr>
                        <a:t>Authorized Orders with Begin Date Past Not E, F</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kern="1200" dirty="0">
                          <a:solidFill>
                            <a:schemeClr val="dk1"/>
                          </a:solidFill>
                          <a:effectLst/>
                          <a:latin typeface="+mn-lt"/>
                          <a:ea typeface="+mn-ea"/>
                          <a:cs typeface="+mn-cs"/>
                        </a:rPr>
                        <a:t>Reserve order is not in an </a:t>
                      </a:r>
                      <a:r>
                        <a:rPr lang="en-US" sz="1500" kern="1200" dirty="0" err="1">
                          <a:solidFill>
                            <a:schemeClr val="dk1"/>
                          </a:solidFill>
                          <a:effectLst/>
                          <a:latin typeface="+mn-lt"/>
                          <a:ea typeface="+mn-ea"/>
                          <a:cs typeface="+mn-cs"/>
                        </a:rPr>
                        <a:t>En</a:t>
                      </a:r>
                      <a:r>
                        <a:rPr lang="en-US" sz="1500" kern="1200" dirty="0">
                          <a:solidFill>
                            <a:schemeClr val="dk1"/>
                          </a:solidFill>
                          <a:effectLst/>
                          <a:latin typeface="+mn-lt"/>
                          <a:ea typeface="+mn-ea"/>
                          <a:cs typeface="+mn-cs"/>
                        </a:rPr>
                        <a:t> Route or Finished status and the begin date of the order past current date of report.  SPO action needed either to process to an </a:t>
                      </a:r>
                      <a:r>
                        <a:rPr lang="en-US" sz="1500" kern="1200" dirty="0" err="1">
                          <a:solidFill>
                            <a:schemeClr val="dk1"/>
                          </a:solidFill>
                          <a:effectLst/>
                          <a:latin typeface="+mn-lt"/>
                          <a:ea typeface="+mn-ea"/>
                          <a:cs typeface="+mn-cs"/>
                        </a:rPr>
                        <a:t>En</a:t>
                      </a:r>
                      <a:r>
                        <a:rPr lang="en-US" sz="1500" kern="1200" dirty="0">
                          <a:solidFill>
                            <a:schemeClr val="dk1"/>
                          </a:solidFill>
                          <a:effectLst/>
                          <a:latin typeface="+mn-lt"/>
                          <a:ea typeface="+mn-ea"/>
                          <a:cs typeface="+mn-cs"/>
                        </a:rPr>
                        <a:t> Route or Finished status or cancel the order.</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481445">
                <a:tc>
                  <a:txBody>
                    <a:bodyPr/>
                    <a:lstStyle/>
                    <a:p>
                      <a:r>
                        <a:rPr lang="en-US" sz="1500" b="1" kern="1200" dirty="0" err="1">
                          <a:solidFill>
                            <a:schemeClr val="dk1"/>
                          </a:solidFill>
                          <a:effectLst/>
                          <a:latin typeface="+mn-lt"/>
                          <a:ea typeface="+mn-ea"/>
                          <a:cs typeface="+mn-cs"/>
                        </a:rPr>
                        <a:t>En</a:t>
                      </a:r>
                      <a:r>
                        <a:rPr lang="en-US" sz="1500" b="1" kern="1200" dirty="0">
                          <a:solidFill>
                            <a:schemeClr val="dk1"/>
                          </a:solidFill>
                          <a:effectLst/>
                          <a:latin typeface="+mn-lt"/>
                          <a:ea typeface="+mn-ea"/>
                          <a:cs typeface="+mn-cs"/>
                        </a:rPr>
                        <a:t> Route or Finished Orders with No ROB Job Row</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kern="1200" dirty="0">
                          <a:solidFill>
                            <a:schemeClr val="dk1"/>
                          </a:solidFill>
                          <a:effectLst/>
                          <a:latin typeface="+mn-lt"/>
                          <a:ea typeface="+mn-ea"/>
                          <a:cs typeface="+mn-cs"/>
                        </a:rPr>
                        <a:t>Reserve order is </a:t>
                      </a:r>
                      <a:r>
                        <a:rPr lang="en-US" sz="1500" kern="1200" dirty="0" err="1">
                          <a:solidFill>
                            <a:schemeClr val="dk1"/>
                          </a:solidFill>
                          <a:effectLst/>
                          <a:latin typeface="+mn-lt"/>
                          <a:ea typeface="+mn-ea"/>
                          <a:cs typeface="+mn-cs"/>
                        </a:rPr>
                        <a:t>En</a:t>
                      </a:r>
                      <a:r>
                        <a:rPr lang="en-US" sz="1500" kern="1200" dirty="0">
                          <a:solidFill>
                            <a:schemeClr val="dk1"/>
                          </a:solidFill>
                          <a:effectLst/>
                          <a:latin typeface="+mn-lt"/>
                          <a:ea typeface="+mn-ea"/>
                          <a:cs typeface="+mn-cs"/>
                        </a:rPr>
                        <a:t> Route or Finished status with no Reserve Order Begin (ROB) Job Row to begin AD Pay on the Actual Begin Date of the order (</a:t>
                      </a:r>
                      <a:r>
                        <a:rPr lang="en-US" sz="1500" kern="1200" dirty="0" err="1">
                          <a:solidFill>
                            <a:schemeClr val="dk1"/>
                          </a:solidFill>
                          <a:effectLst/>
                          <a:latin typeface="+mn-lt"/>
                          <a:ea typeface="+mn-ea"/>
                          <a:cs typeface="+mn-cs"/>
                        </a:rPr>
                        <a:t>Seq</a:t>
                      </a:r>
                      <a:r>
                        <a:rPr lang="en-US" sz="1500" kern="1200" dirty="0">
                          <a:solidFill>
                            <a:schemeClr val="dk1"/>
                          </a:solidFill>
                          <a:effectLst/>
                          <a:latin typeface="+mn-lt"/>
                          <a:ea typeface="+mn-ea"/>
                          <a:cs typeface="+mn-cs"/>
                        </a:rPr>
                        <a:t> </a:t>
                      </a:r>
                      <a:r>
                        <a:rPr lang="en-US" sz="1500" kern="1200" dirty="0" err="1">
                          <a:solidFill>
                            <a:schemeClr val="dk1"/>
                          </a:solidFill>
                          <a:effectLst/>
                          <a:latin typeface="+mn-lt"/>
                          <a:ea typeface="+mn-ea"/>
                          <a:cs typeface="+mn-cs"/>
                        </a:rPr>
                        <a:t>Nbr</a:t>
                      </a:r>
                      <a:r>
                        <a:rPr lang="en-US" sz="1500" kern="1200" dirty="0">
                          <a:solidFill>
                            <a:schemeClr val="dk1"/>
                          </a:solidFill>
                          <a:effectLst/>
                          <a:latin typeface="+mn-lt"/>
                          <a:ea typeface="+mn-ea"/>
                          <a:cs typeface="+mn-cs"/>
                        </a:rPr>
                        <a:t> 1). </a:t>
                      </a:r>
                    </a:p>
                    <a:p>
                      <a:r>
                        <a:rPr lang="en-US" sz="1500" kern="1200" dirty="0">
                          <a:solidFill>
                            <a:schemeClr val="dk1"/>
                          </a:solidFill>
                          <a:effectLst/>
                          <a:latin typeface="+mn-lt"/>
                          <a:ea typeface="+mn-ea"/>
                          <a:cs typeface="+mn-cs"/>
                        </a:rPr>
                        <a:t> </a:t>
                      </a:r>
                    </a:p>
                    <a:p>
                      <a:r>
                        <a:rPr lang="en-US" sz="1500" kern="1200" dirty="0">
                          <a:solidFill>
                            <a:schemeClr val="dk1"/>
                          </a:solidFill>
                          <a:effectLst/>
                          <a:latin typeface="+mn-lt"/>
                          <a:ea typeface="+mn-ea"/>
                          <a:cs typeface="+mn-cs"/>
                        </a:rPr>
                        <a:t>Contact PPC for action. PPC (ADV) will create a Customer Service help ticket and inform the SPO if any further action is required.</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481445">
                <a:tc>
                  <a:txBody>
                    <a:bodyPr/>
                    <a:lstStyle/>
                    <a:p>
                      <a:r>
                        <a:rPr lang="en-US" sz="1500" b="1" kern="1200" dirty="0">
                          <a:solidFill>
                            <a:schemeClr val="dk1"/>
                          </a:solidFill>
                          <a:effectLst/>
                          <a:latin typeface="+mn-lt"/>
                          <a:ea typeface="+mn-ea"/>
                          <a:cs typeface="+mn-cs"/>
                        </a:rPr>
                        <a:t>Finished Order With No ROE or RLD in Job</a:t>
                      </a:r>
                      <a:endParaRPr lang="en-US" sz="1500" kern="1200" dirty="0">
                        <a:solidFill>
                          <a:schemeClr val="dk1"/>
                        </a:solidFill>
                        <a:effectLst/>
                        <a:latin typeface="+mn-lt"/>
                        <a:ea typeface="+mn-ea"/>
                        <a:cs typeface="+mn-cs"/>
                      </a:endParaRPr>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kern="1200" dirty="0">
                          <a:solidFill>
                            <a:schemeClr val="dk1"/>
                          </a:solidFill>
                          <a:effectLst/>
                          <a:latin typeface="+mn-lt"/>
                          <a:ea typeface="+mn-ea"/>
                          <a:cs typeface="+mn-cs"/>
                        </a:rPr>
                        <a:t>RSV order is in a Finished status, but no Reserve Order End (ROE) Job Data row built to shut down member’s entitlement to AD Pay on Actual End Date (</a:t>
                      </a:r>
                      <a:r>
                        <a:rPr lang="en-US" sz="1500" kern="1200" dirty="0" err="1">
                          <a:solidFill>
                            <a:schemeClr val="dk1"/>
                          </a:solidFill>
                          <a:effectLst/>
                          <a:latin typeface="+mn-lt"/>
                          <a:ea typeface="+mn-ea"/>
                          <a:cs typeface="+mn-cs"/>
                        </a:rPr>
                        <a:t>Seq</a:t>
                      </a:r>
                      <a:r>
                        <a:rPr lang="en-US" sz="1500" kern="1200" dirty="0">
                          <a:solidFill>
                            <a:schemeClr val="dk1"/>
                          </a:solidFill>
                          <a:effectLst/>
                          <a:latin typeface="+mn-lt"/>
                          <a:ea typeface="+mn-ea"/>
                          <a:cs typeface="+mn-cs"/>
                        </a:rPr>
                        <a:t> </a:t>
                      </a:r>
                      <a:r>
                        <a:rPr lang="en-US" sz="1500" kern="1200" dirty="0" err="1">
                          <a:solidFill>
                            <a:schemeClr val="dk1"/>
                          </a:solidFill>
                          <a:effectLst/>
                          <a:latin typeface="+mn-lt"/>
                          <a:ea typeface="+mn-ea"/>
                          <a:cs typeface="+mn-cs"/>
                        </a:rPr>
                        <a:t>Nbr</a:t>
                      </a:r>
                      <a:r>
                        <a:rPr lang="en-US" sz="1500" kern="1200" dirty="0">
                          <a:solidFill>
                            <a:schemeClr val="dk1"/>
                          </a:solidFill>
                          <a:effectLst/>
                          <a:latin typeface="+mn-lt"/>
                          <a:ea typeface="+mn-ea"/>
                          <a:cs typeface="+mn-cs"/>
                        </a:rPr>
                        <a:t> 99).</a:t>
                      </a:r>
                    </a:p>
                    <a:p>
                      <a:r>
                        <a:rPr lang="en-US" sz="1500" kern="1200" dirty="0">
                          <a:solidFill>
                            <a:schemeClr val="dk1"/>
                          </a:solidFill>
                          <a:effectLst/>
                          <a:latin typeface="+mn-lt"/>
                          <a:ea typeface="+mn-ea"/>
                          <a:cs typeface="+mn-cs"/>
                        </a:rPr>
                        <a:t> </a:t>
                      </a:r>
                    </a:p>
                    <a:p>
                      <a:r>
                        <a:rPr lang="en-US" sz="1500" kern="1200" dirty="0">
                          <a:solidFill>
                            <a:schemeClr val="dk1"/>
                          </a:solidFill>
                          <a:effectLst/>
                          <a:latin typeface="+mn-lt"/>
                          <a:ea typeface="+mn-ea"/>
                          <a:cs typeface="+mn-cs"/>
                        </a:rPr>
                        <a:t>Contact PPC if Short Term orders.  Complete required RELAD event if Long Term orders.</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012739">
                <a:tc>
                  <a:txBody>
                    <a:bodyPr/>
                    <a:lstStyle/>
                    <a:p>
                      <a:r>
                        <a:rPr lang="en-US" sz="1500" b="1" kern="1200" dirty="0">
                          <a:solidFill>
                            <a:schemeClr val="dk1"/>
                          </a:solidFill>
                          <a:effectLst/>
                          <a:latin typeface="+mn-lt"/>
                          <a:ea typeface="+mn-ea"/>
                          <a:cs typeface="+mn-cs"/>
                        </a:rPr>
                        <a:t>Orders With Travel Actual Dates Not Pending/Approved</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kern="1200" dirty="0">
                          <a:solidFill>
                            <a:schemeClr val="dk1"/>
                          </a:solidFill>
                          <a:effectLst/>
                          <a:latin typeface="+mn-lt"/>
                          <a:ea typeface="+mn-ea"/>
                          <a:cs typeface="+mn-cs"/>
                        </a:rPr>
                        <a:t>Orders contain an Actual Date in Sequence 1, 2, 98, or 99, with Travel Approval blank. </a:t>
                      </a:r>
                    </a:p>
                    <a:p>
                      <a:r>
                        <a:rPr lang="en-US" sz="1500" kern="1200" dirty="0">
                          <a:solidFill>
                            <a:schemeClr val="dk1"/>
                          </a:solidFill>
                          <a:effectLst/>
                          <a:latin typeface="+mn-lt"/>
                          <a:ea typeface="+mn-ea"/>
                          <a:cs typeface="+mn-cs"/>
                        </a:rPr>
                        <a:t> </a:t>
                      </a:r>
                    </a:p>
                    <a:p>
                      <a:r>
                        <a:rPr lang="en-US" sz="1500" kern="1200" dirty="0">
                          <a:solidFill>
                            <a:schemeClr val="dk1"/>
                          </a:solidFill>
                          <a:effectLst/>
                          <a:latin typeface="+mn-lt"/>
                          <a:ea typeface="+mn-ea"/>
                          <a:cs typeface="+mn-cs"/>
                        </a:rPr>
                        <a:t>Contact PPC for action.</a:t>
                      </a:r>
                      <a:endParaRPr lang="en-US" sz="1100" dirty="0"/>
                    </a:p>
                  </a:txBody>
                  <a:tcPr marL="75007" marR="75007" marT="37504" marB="375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Rectangle 6"/>
          <p:cNvSpPr/>
          <p:nvPr/>
        </p:nvSpPr>
        <p:spPr>
          <a:xfrm>
            <a:off x="567086" y="1259261"/>
            <a:ext cx="8143775" cy="1004659"/>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5" name="Rectangle 4"/>
          <p:cNvSpPr/>
          <p:nvPr/>
        </p:nvSpPr>
        <p:spPr>
          <a:xfrm>
            <a:off x="563526" y="2263920"/>
            <a:ext cx="8135305" cy="1477901"/>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8" name="Rectangle 7"/>
          <p:cNvSpPr/>
          <p:nvPr/>
        </p:nvSpPr>
        <p:spPr>
          <a:xfrm>
            <a:off x="563527" y="3739793"/>
            <a:ext cx="8135306" cy="1481911"/>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9" name="TextBox 8"/>
          <p:cNvSpPr txBox="1"/>
          <p:nvPr/>
        </p:nvSpPr>
        <p:spPr>
          <a:xfrm>
            <a:off x="680483" y="153490"/>
            <a:ext cx="7804298" cy="553998"/>
          </a:xfrm>
          <a:prstGeom prst="rect">
            <a:avLst/>
          </a:prstGeom>
          <a:noFill/>
        </p:spPr>
        <p:txBody>
          <a:bodyPr wrap="square" rtlCol="0">
            <a:spAutoFit/>
          </a:bodyPr>
          <a:lstStyle/>
          <a:p>
            <a:pPr algn="ctr"/>
            <a:r>
              <a:rPr lang="en-US" sz="3000" dirty="0">
                <a:solidFill>
                  <a:schemeClr val="accent6">
                    <a:lumMod val="75000"/>
                  </a:schemeClr>
                </a:solidFill>
                <a:latin typeface="Arial Black" panose="020B0A04020102020204" pitchFamily="34" charset="0"/>
              </a:rPr>
              <a:t>Reserve Order Discrepancy Report</a:t>
            </a:r>
            <a:endParaRPr lang="en-US" sz="27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39387352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0483" y="153490"/>
            <a:ext cx="7804298" cy="1015663"/>
          </a:xfrm>
          <a:prstGeom prst="rect">
            <a:avLst/>
          </a:prstGeom>
          <a:noFill/>
        </p:spPr>
        <p:txBody>
          <a:bodyPr wrap="square" rtlCol="0">
            <a:spAutoFit/>
          </a:bodyPr>
          <a:lstStyle/>
          <a:p>
            <a:pPr algn="ctr"/>
            <a:r>
              <a:rPr lang="en-US" sz="3000" dirty="0" smtClean="0">
                <a:solidFill>
                  <a:schemeClr val="accent6">
                    <a:lumMod val="75000"/>
                  </a:schemeClr>
                </a:solidFill>
                <a:latin typeface="Arial Black" panose="020B0A04020102020204" pitchFamily="34" charset="0"/>
              </a:rPr>
              <a:t>Reserve pay References</a:t>
            </a:r>
          </a:p>
          <a:p>
            <a:pPr algn="ctr"/>
            <a:r>
              <a:rPr lang="en-US" sz="3000" dirty="0" smtClean="0">
                <a:solidFill>
                  <a:schemeClr val="accent6">
                    <a:lumMod val="75000"/>
                  </a:schemeClr>
                </a:solidFill>
                <a:latin typeface="Arial Black" panose="020B0A04020102020204" pitchFamily="34" charset="0"/>
              </a:rPr>
              <a:t>(To list just a few)!!!</a:t>
            </a:r>
            <a:endParaRPr lang="en-US" sz="2700" dirty="0">
              <a:solidFill>
                <a:schemeClr val="accent6">
                  <a:lumMod val="75000"/>
                </a:schemeClr>
              </a:solidFill>
              <a:latin typeface="Arial Black" panose="020B0A04020102020204" pitchFamily="34" charset="0"/>
            </a:endParaRPr>
          </a:p>
        </p:txBody>
      </p:sp>
      <p:sp>
        <p:nvSpPr>
          <p:cNvPr id="10" name="TextBox 9"/>
          <p:cNvSpPr txBox="1"/>
          <p:nvPr/>
        </p:nvSpPr>
        <p:spPr>
          <a:xfrm>
            <a:off x="600554" y="1686560"/>
            <a:ext cx="7969706"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Reserve AD Orders User Guide</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smtClean="0"/>
              <a:t>Separation User Guide SPO</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smtClean="0"/>
              <a:t>Understanding Reserve Pay Guide</a:t>
            </a:r>
          </a:p>
        </p:txBody>
      </p:sp>
    </p:spTree>
    <p:extLst>
      <p:ext uri="{BB962C8B-B14F-4D97-AF65-F5344CB8AC3E}">
        <p14:creationId xmlns:p14="http://schemas.microsoft.com/office/powerpoint/2010/main" val="359825207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1"/>
          <p:cNvSpPr txBox="1"/>
          <p:nvPr/>
        </p:nvSpPr>
        <p:spPr>
          <a:xfrm>
            <a:off x="3698" y="5854773"/>
            <a:ext cx="6705452"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rgbClr val="0000FF"/>
                </a:solidFill>
              </a:rPr>
              <a:t>PPC-PF-PD@USCG.MIL</a:t>
            </a:r>
            <a:endParaRPr lang="en-US" sz="4800" b="1" dirty="0">
              <a:solidFill>
                <a:srgbClr val="0000FF"/>
              </a:solidFill>
            </a:endParaRPr>
          </a:p>
        </p:txBody>
      </p:sp>
    </p:spTree>
    <p:extLst>
      <p:ext uri="{BB962C8B-B14F-4D97-AF65-F5344CB8AC3E}">
        <p14:creationId xmlns:p14="http://schemas.microsoft.com/office/powerpoint/2010/main" val="29611323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81"/>
            <a:ext cx="9143998" cy="6857719"/>
          </a:xfrm>
          <a:prstGeom prst="rect">
            <a:avLst/>
          </a:prstGeom>
        </p:spPr>
      </p:pic>
      <p:sp>
        <p:nvSpPr>
          <p:cNvPr id="8" name="Rectangle 7"/>
          <p:cNvSpPr/>
          <p:nvPr/>
        </p:nvSpPr>
        <p:spPr>
          <a:xfrm>
            <a:off x="1" y="0"/>
            <a:ext cx="9144000" cy="6870700"/>
          </a:xfrm>
          <a:prstGeom prst="rect">
            <a:avLst/>
          </a:prstGeom>
          <a:solidFill>
            <a:schemeClr val="accent4">
              <a:lumMod val="20000"/>
              <a:lumOff val="80000"/>
              <a:alpha val="77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76150" y="470263"/>
            <a:ext cx="8825344"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Castellar" panose="020A0402060406010301" pitchFamily="18" charset="0"/>
              </a:rPr>
              <a:t>PPC (MAS)</a:t>
            </a:r>
            <a:endParaRPr lang="en-US" sz="6000" b="1" dirty="0">
              <a:effectLst>
                <a:outerShdw blurRad="38100" dist="38100" dir="2700000" algn="tl">
                  <a:srgbClr val="000000">
                    <a:alpha val="43137"/>
                  </a:srgbClr>
                </a:outerShdw>
              </a:effectLst>
              <a:latin typeface="Castellar" panose="020A0402060406010301" pitchFamily="18" charset="0"/>
            </a:endParaRPr>
          </a:p>
        </p:txBody>
      </p:sp>
      <p:sp>
        <p:nvSpPr>
          <p:cNvPr id="5" name="TextBox 4"/>
          <p:cNvSpPr txBox="1"/>
          <p:nvPr/>
        </p:nvSpPr>
        <p:spPr>
          <a:xfrm>
            <a:off x="415101" y="2240306"/>
            <a:ext cx="8385999" cy="1631216"/>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Castellar" panose="020A0402060406010301" pitchFamily="18" charset="0"/>
              </a:rPr>
              <a:t>CWO Brian Spina</a:t>
            </a:r>
          </a:p>
          <a:p>
            <a:pPr algn="ctr"/>
            <a:endParaRPr lang="en-US" sz="2800" b="1" dirty="0">
              <a:effectLst>
                <a:outerShdw blurRad="38100" dist="38100" dir="2700000" algn="tl">
                  <a:srgbClr val="000000">
                    <a:alpha val="43137"/>
                  </a:srgbClr>
                </a:outerShdw>
              </a:effectLst>
              <a:latin typeface="Castellar" panose="020A0402060406010301" pitchFamily="18" charset="0"/>
            </a:endParaRPr>
          </a:p>
          <a:p>
            <a:pPr algn="ctr"/>
            <a:r>
              <a:rPr lang="en-US" sz="3600" b="1" dirty="0" smtClean="0">
                <a:effectLst>
                  <a:outerShdw blurRad="38100" dist="38100" dir="2700000" algn="tl">
                    <a:srgbClr val="000000">
                      <a:alpha val="43137"/>
                    </a:srgbClr>
                  </a:outerShdw>
                </a:effectLst>
                <a:latin typeface="Castellar" panose="020A0402060406010301" pitchFamily="18" charset="0"/>
              </a:rPr>
              <a:t>YN1 Mark Dubois </a:t>
            </a:r>
            <a:endParaRPr lang="en-US" sz="3600" b="1" dirty="0">
              <a:effectLst>
                <a:outerShdw blurRad="38100" dist="38100" dir="2700000" algn="tl">
                  <a:srgbClr val="000000">
                    <a:alpha val="43137"/>
                  </a:srgbClr>
                </a:outerShdw>
              </a:effectLst>
              <a:latin typeface="Castellar" panose="020A0402060406010301" pitchFamily="18" charset="0"/>
            </a:endParaRPr>
          </a:p>
        </p:txBody>
      </p:sp>
    </p:spTree>
    <p:extLst>
      <p:ext uri="{BB962C8B-B14F-4D97-AF65-F5344CB8AC3E}">
        <p14:creationId xmlns:p14="http://schemas.microsoft.com/office/powerpoint/2010/main" val="49224165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1519"/>
            <a:ext cx="9144000" cy="6434961"/>
          </a:xfrm>
          <a:prstGeom prst="rect">
            <a:avLst/>
          </a:prstGeom>
        </p:spPr>
      </p:pic>
      <p:sp>
        <p:nvSpPr>
          <p:cNvPr id="7" name="Rectangle 6"/>
          <p:cNvSpPr/>
          <p:nvPr/>
        </p:nvSpPr>
        <p:spPr>
          <a:xfrm>
            <a:off x="968992" y="745588"/>
            <a:ext cx="1746073" cy="3938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3020531" y="5990492"/>
            <a:ext cx="2212652" cy="3118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175811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67265" y="225085"/>
            <a:ext cx="5400000" cy="6400800"/>
          </a:xfrm>
          <a:prstGeom prst="rect">
            <a:avLst/>
          </a:prstGeom>
        </p:spPr>
      </p:pic>
      <p:sp>
        <p:nvSpPr>
          <p:cNvPr id="7" name="Rectangle 6"/>
          <p:cNvSpPr/>
          <p:nvPr/>
        </p:nvSpPr>
        <p:spPr>
          <a:xfrm>
            <a:off x="3380198" y="235357"/>
            <a:ext cx="5366115" cy="2005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3372223" y="6356253"/>
            <a:ext cx="5389607" cy="2555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0" y="1519309"/>
            <a:ext cx="3305908" cy="3785652"/>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PPC</a:t>
            </a:r>
          </a:p>
          <a:p>
            <a:pPr algn="ctr"/>
            <a:r>
              <a:rPr lang="en-US" sz="4000" dirty="0">
                <a:latin typeface="Arial" panose="020B0604020202020204" pitchFamily="34" charset="0"/>
                <a:cs typeface="Arial" panose="020B0604020202020204" pitchFamily="34" charset="0"/>
              </a:rPr>
              <a:t>Direct Access</a:t>
            </a:r>
          </a:p>
          <a:p>
            <a:pPr algn="ctr"/>
            <a:r>
              <a:rPr lang="en-US" sz="4000" dirty="0">
                <a:latin typeface="Arial" panose="020B0604020202020204" pitchFamily="34" charset="0"/>
                <a:cs typeface="Arial" panose="020B0604020202020204" pitchFamily="34" charset="0"/>
              </a:rPr>
              <a:t>User Guides</a:t>
            </a:r>
          </a:p>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Self Service</a:t>
            </a:r>
          </a:p>
          <a:p>
            <a:pPr algn="ctr"/>
            <a:r>
              <a:rPr lang="en-US" sz="4000" dirty="0">
                <a:latin typeface="Arial" panose="020B0604020202020204" pitchFamily="34" charset="0"/>
                <a:cs typeface="Arial" panose="020B0604020202020204" pitchFamily="34" charset="0"/>
              </a:rPr>
              <a:t>Command</a:t>
            </a:r>
          </a:p>
        </p:txBody>
      </p:sp>
    </p:spTree>
    <p:extLst>
      <p:ext uri="{BB962C8B-B14F-4D97-AF65-F5344CB8AC3E}">
        <p14:creationId xmlns:p14="http://schemas.microsoft.com/office/powerpoint/2010/main" val="23214935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4953" y="410960"/>
            <a:ext cx="6085833" cy="6020657"/>
          </a:xfrm>
          <a:prstGeom prst="rect">
            <a:avLst/>
          </a:prstGeom>
        </p:spPr>
      </p:pic>
      <p:sp>
        <p:nvSpPr>
          <p:cNvPr id="7" name="Rectangle 6"/>
          <p:cNvSpPr/>
          <p:nvPr/>
        </p:nvSpPr>
        <p:spPr>
          <a:xfrm>
            <a:off x="2944953" y="4077891"/>
            <a:ext cx="6065483" cy="2353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0" y="1519309"/>
            <a:ext cx="3305908" cy="304698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PPC</a:t>
            </a:r>
          </a:p>
          <a:p>
            <a:pPr algn="ctr"/>
            <a:r>
              <a:rPr lang="en-US" dirty="0">
                <a:latin typeface="Arial" panose="020B0604020202020204" pitchFamily="34" charset="0"/>
                <a:cs typeface="Arial" panose="020B0604020202020204" pitchFamily="34" charset="0"/>
              </a:rPr>
              <a:t>Direct Access</a:t>
            </a:r>
          </a:p>
          <a:p>
            <a:pPr algn="ctr"/>
            <a:r>
              <a:rPr lang="en-US" dirty="0">
                <a:latin typeface="Arial" panose="020B0604020202020204" pitchFamily="34" charset="0"/>
                <a:cs typeface="Arial" panose="020B0604020202020204" pitchFamily="34" charset="0"/>
              </a:rPr>
              <a:t>User Guides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Self Service</a:t>
            </a:r>
          </a:p>
          <a:p>
            <a:pPr algn="ctr"/>
            <a:r>
              <a:rPr lang="en-US" dirty="0">
                <a:latin typeface="Arial" panose="020B0604020202020204" pitchFamily="34" charset="0"/>
                <a:cs typeface="Arial" panose="020B0604020202020204" pitchFamily="34" charset="0"/>
              </a:rPr>
              <a:t>Member</a:t>
            </a:r>
          </a:p>
        </p:txBody>
      </p:sp>
    </p:spTree>
    <p:extLst>
      <p:ext uri="{BB962C8B-B14F-4D97-AF65-F5344CB8AC3E}">
        <p14:creationId xmlns:p14="http://schemas.microsoft.com/office/powerpoint/2010/main" val="2086653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5447" y="1435095"/>
            <a:ext cx="6960145" cy="4479131"/>
          </a:xfrm>
          <a:prstGeom prst="rect">
            <a:avLst/>
          </a:prstGeom>
        </p:spPr>
      </p:pic>
      <p:sp>
        <p:nvSpPr>
          <p:cNvPr id="2" name="Title 1"/>
          <p:cNvSpPr>
            <a:spLocks noGrp="1"/>
          </p:cNvSpPr>
          <p:nvPr>
            <p:ph type="ctrTitle"/>
          </p:nvPr>
        </p:nvSpPr>
        <p:spPr>
          <a:xfrm>
            <a:off x="1340892" y="917916"/>
            <a:ext cx="6451979" cy="535418"/>
          </a:xfrm>
        </p:spPr>
        <p:txBody>
          <a:bodyPr>
            <a:normAutofit/>
          </a:bodyPr>
          <a:lstStyle/>
          <a:p>
            <a:pPr algn="ctr"/>
            <a:r>
              <a:rPr lang="en-US" sz="2700" dirty="0">
                <a:latin typeface="Arial Black" panose="020B0A04020102020204" pitchFamily="34" charset="0"/>
              </a:rPr>
              <a:t>Reserve Workshop</a:t>
            </a:r>
          </a:p>
        </p:txBody>
      </p:sp>
      <p:sp>
        <p:nvSpPr>
          <p:cNvPr id="7" name="Rectangle 6"/>
          <p:cNvSpPr/>
          <p:nvPr/>
        </p:nvSpPr>
        <p:spPr>
          <a:xfrm>
            <a:off x="1180006" y="3478776"/>
            <a:ext cx="1522251" cy="2434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p:nvSpPr>
        <p:spPr>
          <a:xfrm>
            <a:off x="2706847" y="3478776"/>
            <a:ext cx="3526768" cy="24183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p:nvSpPr>
        <p:spPr>
          <a:xfrm>
            <a:off x="6243970" y="3478777"/>
            <a:ext cx="1687244" cy="24183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6105921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p:cNvSpPr txBox="1"/>
          <p:nvPr/>
        </p:nvSpPr>
        <p:spPr>
          <a:xfrm>
            <a:off x="373380" y="1433421"/>
            <a:ext cx="8351520" cy="4893647"/>
          </a:xfrm>
          <a:prstGeom prst="rect">
            <a:avLst/>
          </a:prstGeom>
          <a:noFill/>
        </p:spPr>
        <p:txBody>
          <a:bodyPr wrap="square" rtlCol="0">
            <a:spAutoFit/>
          </a:bodyPr>
          <a:lstStyle/>
          <a:p>
            <a:r>
              <a:rPr lang="en-US" sz="4000" dirty="0">
                <a:solidFill>
                  <a:srgbClr val="0000FF"/>
                </a:solidFill>
                <a:latin typeface="Arial" panose="020B0604020202020204" pitchFamily="34" charset="0"/>
                <a:cs typeface="Arial" panose="020B0604020202020204" pitchFamily="34" charset="0"/>
              </a:rPr>
              <a:t>     Timeliness</a:t>
            </a:r>
          </a:p>
          <a:p>
            <a:endParaRPr lang="en-US" sz="4000" dirty="0">
              <a:solidFill>
                <a:srgbClr val="0000FF"/>
              </a:solidFill>
              <a:latin typeface="Arial" panose="020B0604020202020204" pitchFamily="34" charset="0"/>
              <a:cs typeface="Arial" panose="020B0604020202020204" pitchFamily="34" charset="0"/>
            </a:endParaRPr>
          </a:p>
          <a:p>
            <a:endParaRPr lang="en-US" sz="4000" dirty="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r>
              <a:rPr lang="en-US" sz="4000" dirty="0">
                <a:solidFill>
                  <a:srgbClr val="0000FF"/>
                </a:solidFill>
                <a:latin typeface="Arial" panose="020B0604020202020204" pitchFamily="34" charset="0"/>
                <a:cs typeface="Arial" panose="020B0604020202020204" pitchFamily="34" charset="0"/>
              </a:rPr>
              <a:t>                                        Accuracy</a:t>
            </a:r>
          </a:p>
          <a:p>
            <a:endParaRPr lang="en-US" sz="4000" dirty="0">
              <a:solidFill>
                <a:srgbClr val="0000FF"/>
              </a:solidFill>
              <a:latin typeface="Arial" panose="020B0604020202020204" pitchFamily="34" charset="0"/>
              <a:cs typeface="Arial" panose="020B0604020202020204" pitchFamily="34" charset="0"/>
            </a:endParaRPr>
          </a:p>
          <a:p>
            <a:endParaRPr lang="en-US" sz="4800" dirty="0">
              <a:solidFill>
                <a:srgbClr val="0000FF"/>
              </a:solidFill>
              <a:latin typeface="Arial" panose="020B0604020202020204" pitchFamily="34" charset="0"/>
              <a:cs typeface="Arial" panose="020B0604020202020204" pitchFamily="34" charset="0"/>
            </a:endParaRPr>
          </a:p>
          <a:p>
            <a:r>
              <a:rPr lang="en-US" sz="4000" dirty="0">
                <a:solidFill>
                  <a:srgbClr val="0000FF"/>
                </a:solidFill>
                <a:latin typeface="Arial" panose="020B0604020202020204" pitchFamily="34" charset="0"/>
                <a:cs typeface="Arial" panose="020B0604020202020204" pitchFamily="34" charset="0"/>
              </a:rPr>
              <a:t>  Sequentially</a:t>
            </a:r>
          </a:p>
        </p:txBody>
      </p:sp>
      <p:sp>
        <p:nvSpPr>
          <p:cNvPr id="8" name="TextBox 7"/>
          <p:cNvSpPr txBox="1"/>
          <p:nvPr/>
        </p:nvSpPr>
        <p:spPr>
          <a:xfrm>
            <a:off x="2129353" y="153490"/>
            <a:ext cx="4911527" cy="923330"/>
          </a:xfrm>
          <a:prstGeom prst="rect">
            <a:avLst/>
          </a:prstGeom>
          <a:noFill/>
        </p:spPr>
        <p:txBody>
          <a:bodyPr wrap="square" rtlCol="0">
            <a:spAutoFit/>
          </a:bodyPr>
          <a:lstStyle/>
          <a:p>
            <a:pPr algn="ctr"/>
            <a:r>
              <a:rPr lang="en-US" sz="5400" b="1" dirty="0">
                <a:solidFill>
                  <a:srgbClr val="FF0000"/>
                </a:solidFill>
                <a:latin typeface="+mn-lt"/>
              </a:rPr>
              <a:t>BIG Three!</a:t>
            </a:r>
            <a:endParaRPr lang="en-US" sz="4800" b="1" dirty="0">
              <a:solidFill>
                <a:srgbClr val="FF0000"/>
              </a:solidFill>
              <a:latin typeface="+mn-lt"/>
            </a:endParaRPr>
          </a:p>
        </p:txBody>
      </p:sp>
      <p:pic>
        <p:nvPicPr>
          <p:cNvPr id="2" name="Picture 1"/>
          <p:cNvPicPr>
            <a:picLocks noChangeAspect="1"/>
          </p:cNvPicPr>
          <p:nvPr/>
        </p:nvPicPr>
        <p:blipFill>
          <a:blip r:embed="rId4"/>
          <a:stretch>
            <a:fillRect/>
          </a:stretch>
        </p:blipFill>
        <p:spPr>
          <a:xfrm>
            <a:off x="4919662" y="1219200"/>
            <a:ext cx="3838575" cy="1562100"/>
          </a:xfrm>
          <a:prstGeom prst="rect">
            <a:avLst/>
          </a:prstGeom>
        </p:spPr>
      </p:pic>
      <p:pic>
        <p:nvPicPr>
          <p:cNvPr id="4" name="Picture 3"/>
          <p:cNvPicPr>
            <a:picLocks noChangeAspect="1"/>
          </p:cNvPicPr>
          <p:nvPr/>
        </p:nvPicPr>
        <p:blipFill>
          <a:blip r:embed="rId5"/>
          <a:stretch>
            <a:fillRect/>
          </a:stretch>
        </p:blipFill>
        <p:spPr>
          <a:xfrm>
            <a:off x="590550" y="3111817"/>
            <a:ext cx="4876800" cy="1734503"/>
          </a:xfrm>
          <a:prstGeom prst="rect">
            <a:avLst/>
          </a:prstGeom>
        </p:spPr>
      </p:pic>
      <p:pic>
        <p:nvPicPr>
          <p:cNvPr id="5" name="Picture 4"/>
          <p:cNvPicPr>
            <a:picLocks noChangeAspect="1"/>
          </p:cNvPicPr>
          <p:nvPr/>
        </p:nvPicPr>
        <p:blipFill>
          <a:blip r:embed="rId6"/>
          <a:stretch>
            <a:fillRect/>
          </a:stretch>
        </p:blipFill>
        <p:spPr>
          <a:xfrm>
            <a:off x="3767137" y="5405437"/>
            <a:ext cx="4657725" cy="1228725"/>
          </a:xfrm>
          <a:prstGeom prst="rect">
            <a:avLst/>
          </a:prstGeom>
        </p:spPr>
      </p:pic>
    </p:spTree>
    <p:extLst>
      <p:ext uri="{BB962C8B-B14F-4D97-AF65-F5344CB8AC3E}">
        <p14:creationId xmlns:p14="http://schemas.microsoft.com/office/powerpoint/2010/main" val="2102186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p:cNvSpPr txBox="1"/>
          <p:nvPr/>
        </p:nvSpPr>
        <p:spPr>
          <a:xfrm>
            <a:off x="449580" y="863925"/>
            <a:ext cx="8351520" cy="5940088"/>
          </a:xfrm>
          <a:prstGeom prst="rect">
            <a:avLst/>
          </a:prstGeom>
          <a:noFill/>
        </p:spPr>
        <p:txBody>
          <a:bodyPr wrap="square" rtlCol="0">
            <a:spAutoFit/>
          </a:bodyPr>
          <a:lstStyle/>
          <a:p>
            <a:r>
              <a:rPr lang="en-US" sz="4000" dirty="0">
                <a:solidFill>
                  <a:srgbClr val="0000FF"/>
                </a:solidFill>
                <a:latin typeface="+mn-lt"/>
              </a:rPr>
              <a:t>Inactive Duty for Training</a:t>
            </a:r>
          </a:p>
          <a:p>
            <a:pPr marL="571500" indent="-571500">
              <a:buFont typeface="Arial" panose="020B0604020202020204" pitchFamily="34" charset="0"/>
              <a:buChar char="•"/>
            </a:pPr>
            <a:r>
              <a:rPr lang="en-US" sz="3600" dirty="0">
                <a:solidFill>
                  <a:srgbClr val="0000FF"/>
                </a:solidFill>
                <a:latin typeface="+mn-lt"/>
              </a:rPr>
              <a:t>Accuracy - Complete now</a:t>
            </a:r>
          </a:p>
          <a:p>
            <a:pPr marL="571500" indent="-571500">
              <a:buFont typeface="Arial" panose="020B0604020202020204" pitchFamily="34" charset="0"/>
              <a:buChar char="•"/>
            </a:pPr>
            <a:r>
              <a:rPr lang="en-US" sz="3600" dirty="0">
                <a:solidFill>
                  <a:srgbClr val="0000FF"/>
                </a:solidFill>
                <a:latin typeface="+mn-lt"/>
              </a:rPr>
              <a:t>Email Now - Advise of AD orders</a:t>
            </a:r>
          </a:p>
          <a:p>
            <a:endParaRPr lang="en-US" sz="2000" dirty="0">
              <a:solidFill>
                <a:srgbClr val="0000FF"/>
              </a:solidFill>
              <a:latin typeface="+mn-lt"/>
            </a:endParaRPr>
          </a:p>
          <a:p>
            <a:r>
              <a:rPr lang="en-US" sz="4000" dirty="0">
                <a:solidFill>
                  <a:srgbClr val="0000FF"/>
                </a:solidFill>
                <a:latin typeface="+mn-lt"/>
              </a:rPr>
              <a:t>Active Duty Orders – Processing</a:t>
            </a:r>
          </a:p>
          <a:p>
            <a:pPr marL="571500" indent="-571500">
              <a:buFont typeface="Arial" panose="020B0604020202020204" pitchFamily="34" charset="0"/>
              <a:buChar char="•"/>
            </a:pPr>
            <a:r>
              <a:rPr lang="en-US" sz="3600" dirty="0">
                <a:solidFill>
                  <a:srgbClr val="0000FF"/>
                </a:solidFill>
                <a:latin typeface="+mn-lt"/>
              </a:rPr>
              <a:t>Email Now on effective date</a:t>
            </a:r>
          </a:p>
          <a:p>
            <a:pPr marL="571500" indent="-571500">
              <a:buFont typeface="Arial" panose="020B0604020202020204" pitchFamily="34" charset="0"/>
              <a:buChar char="•"/>
            </a:pPr>
            <a:r>
              <a:rPr lang="en-US" sz="3600" dirty="0">
                <a:solidFill>
                  <a:srgbClr val="0000FF"/>
                </a:solidFill>
                <a:latin typeface="+mn-lt"/>
              </a:rPr>
              <a:t>Advise of IDTs</a:t>
            </a:r>
          </a:p>
          <a:p>
            <a:pPr marL="571500" indent="-571500">
              <a:buFont typeface="Arial" panose="020B0604020202020204" pitchFamily="34" charset="0"/>
              <a:buChar char="•"/>
            </a:pPr>
            <a:r>
              <a:rPr lang="en-US" sz="3600" dirty="0">
                <a:solidFill>
                  <a:srgbClr val="0000FF"/>
                </a:solidFill>
                <a:latin typeface="+mn-lt"/>
              </a:rPr>
              <a:t>Not TDY orders!</a:t>
            </a:r>
          </a:p>
          <a:p>
            <a:endParaRPr lang="en-US" sz="2000" dirty="0">
              <a:solidFill>
                <a:srgbClr val="0000FF"/>
              </a:solidFill>
              <a:latin typeface="+mn-lt"/>
            </a:endParaRPr>
          </a:p>
          <a:p>
            <a:r>
              <a:rPr lang="en-US" sz="4000" dirty="0">
                <a:solidFill>
                  <a:srgbClr val="0000FF"/>
                </a:solidFill>
                <a:latin typeface="+mn-lt"/>
              </a:rPr>
              <a:t>Order Discrepancy Report</a:t>
            </a:r>
          </a:p>
          <a:p>
            <a:pPr marL="571500" indent="-571500">
              <a:buFont typeface="Arial" panose="020B0604020202020204" pitchFamily="34" charset="0"/>
              <a:buChar char="•"/>
            </a:pPr>
            <a:r>
              <a:rPr lang="en-US" sz="3600" dirty="0">
                <a:solidFill>
                  <a:srgbClr val="0000FF"/>
                </a:solidFill>
                <a:latin typeface="+mn-lt"/>
              </a:rPr>
              <a:t>Moon Junk</a:t>
            </a:r>
          </a:p>
        </p:txBody>
      </p:sp>
      <p:sp>
        <p:nvSpPr>
          <p:cNvPr id="8" name="TextBox 7"/>
          <p:cNvSpPr txBox="1"/>
          <p:nvPr/>
        </p:nvSpPr>
        <p:spPr>
          <a:xfrm>
            <a:off x="2129353" y="153490"/>
            <a:ext cx="4911527" cy="769441"/>
          </a:xfrm>
          <a:prstGeom prst="rect">
            <a:avLst/>
          </a:prstGeom>
          <a:noFill/>
        </p:spPr>
        <p:txBody>
          <a:bodyPr wrap="square" rtlCol="0">
            <a:spAutoFit/>
          </a:bodyPr>
          <a:lstStyle/>
          <a:p>
            <a:pPr algn="ctr"/>
            <a:r>
              <a:rPr lang="en-US" sz="4400" dirty="0">
                <a:solidFill>
                  <a:srgbClr val="FF0000"/>
                </a:solidFill>
                <a:latin typeface="+mn-lt"/>
              </a:rPr>
              <a:t>Topics</a:t>
            </a:r>
            <a:endParaRPr lang="en-US" sz="2700" dirty="0">
              <a:solidFill>
                <a:srgbClr val="FF0000"/>
              </a:solidFill>
              <a:latin typeface="+mn-lt"/>
            </a:endParaRPr>
          </a:p>
        </p:txBody>
      </p:sp>
    </p:spTree>
    <p:extLst>
      <p:ext uri="{BB962C8B-B14F-4D97-AF65-F5344CB8AC3E}">
        <p14:creationId xmlns:p14="http://schemas.microsoft.com/office/powerpoint/2010/main" val="1968192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0534&quot;&gt;&lt;/object&gt;&lt;object type=&quot;2&quot; unique_id=&quot;10535&quot;&gt;&lt;object type=&quot;3&quot; unique_id=&quot;95678&quot;&gt;&lt;property id=&quot;20148&quot; value=&quot;5&quot;/&gt;&lt;property id=&quot;20300&quot; value=&quot;Slide 21&quot;/&gt;&lt;property id=&quot;20307&quot; value=&quot;295&quot;/&gt;&lt;/object&gt;&lt;object type=&quot;3&quot; unique_id=&quot;96652&quot;&gt;&lt;property id=&quot;20148&quot; value=&quot;5&quot;/&gt;&lt;property id=&quot;20300&quot; value=&quot;Slide 9&quot;/&gt;&lt;property id=&quot;20307&quot; value=&quot;325&quot;/&gt;&lt;/object&gt;&lt;object type=&quot;3&quot; unique_id=&quot;96695&quot;&gt;&lt;property id=&quot;20148&quot; value=&quot;5&quot;/&gt;&lt;property id=&quot;20300&quot; value=&quot;Slide 8&quot;/&gt;&lt;property id=&quot;20307&quot; value=&quot;326&quot;/&gt;&lt;/object&gt;&lt;object type=&quot;3&quot; unique_id=&quot;96901&quot;&gt;&lt;property id=&quot;20148&quot; value=&quot;5&quot;/&gt;&lt;property id=&quot;20300&quot; value=&quot;Slide 10&quot;/&gt;&lt;property id=&quot;20307&quot; value=&quot;331&quot;/&gt;&lt;/object&gt;&lt;object type=&quot;3&quot; unique_id=&quot;96902&quot;&gt;&lt;property id=&quot;20148&quot; value=&quot;5&quot;/&gt;&lt;property id=&quot;20300&quot; value=&quot;Slide 14&quot;/&gt;&lt;property id=&quot;20307&quot; value=&quot;332&quot;/&gt;&lt;/object&gt;&lt;object type=&quot;3&quot; unique_id=&quot;96903&quot;&gt;&lt;property id=&quot;20148&quot; value=&quot;5&quot;/&gt;&lt;property id=&quot;20300&quot; value=&quot;Slide 22&quot;/&gt;&lt;property id=&quot;20307&quot; value=&quot;327&quot;/&gt;&lt;/object&gt;&lt;object type=&quot;3&quot; unique_id=&quot;96905&quot;&gt;&lt;property id=&quot;20148&quot; value=&quot;5&quot;/&gt;&lt;property id=&quot;20300&quot; value=&quot;Slide 24&quot;/&gt;&lt;property id=&quot;20307&quot; value=&quot;329&quot;/&gt;&lt;/object&gt;&lt;object type=&quot;3&quot; unique_id=&quot;96952&quot;&gt;&lt;property id=&quot;20148&quot; value=&quot;5&quot;/&gt;&lt;property id=&quot;20300&quot; value=&quot;Slide 16&quot;/&gt;&lt;property id=&quot;20307&quot; value=&quot;333&quot;/&gt;&lt;/object&gt;&lt;object type=&quot;3&quot; unique_id=&quot;97168&quot;&gt;&lt;property id=&quot;20148&quot; value=&quot;5&quot;/&gt;&lt;property id=&quot;20300&quot; value=&quot;Slide 18&quot;/&gt;&lt;property id=&quot;20307&quot; value=&quot;335&quot;/&gt;&lt;/object&gt;&lt;object type=&quot;3&quot; unique_id=&quot;97558&quot;&gt;&lt;property id=&quot;20148&quot; value=&quot;5&quot;/&gt;&lt;property id=&quot;20300&quot; value=&quot;Slide 15&quot;/&gt;&lt;property id=&quot;20307&quot; value=&quot;339&quot;/&gt;&lt;/object&gt;&lt;object type=&quot;3&quot; unique_id=&quot;98177&quot;&gt;&lt;property id=&quot;20148&quot; value=&quot;5&quot;/&gt;&lt;property id=&quot;20300&quot; value=&quot;Slide 11 - &amp;quot;View Member Drills&amp;quot;&quot;/&gt;&lt;property id=&quot;20307&quot; value=&quot;340&quot;/&gt;&lt;/object&gt;&lt;object type=&quot;3&quot; unique_id=&quot;98178&quot;&gt;&lt;property id=&quot;20148&quot; value=&quot;5&quot;/&gt;&lt;property id=&quot;20300&quot; value=&quot;Slide 12 - &amp;quot;View Member Drills&amp;quot;&quot;/&gt;&lt;property id=&quot;20307&quot; value=&quot;341&quot;/&gt;&lt;/object&gt;&lt;object type=&quot;3&quot; unique_id=&quot;98179&quot;&gt;&lt;property id=&quot;20148&quot; value=&quot;5&quot;/&gt;&lt;property id=&quot;20300&quot; value=&quot;Slide 23&quot;/&gt;&lt;property id=&quot;20307&quot; value=&quot;342&quot;/&gt;&lt;/object&gt;&lt;object type=&quot;3&quot; unique_id=&quot;98348&quot;&gt;&lt;property id=&quot;20148&quot; value=&quot;5&quot;/&gt;&lt;property id=&quot;20300&quot; value=&quot;Slide 4&quot;/&gt;&lt;property id=&quot;20307&quot; value=&quot;345&quot;/&gt;&lt;/object&gt;&lt;object type=&quot;3&quot; unique_id=&quot;98349&quot;&gt;&lt;property id=&quot;20148&quot; value=&quot;5&quot;/&gt;&lt;property id=&quot;20300&quot; value=&quot;Slide 5&quot;/&gt;&lt;property id=&quot;20307&quot; value=&quot;344&quot;/&gt;&lt;/object&gt;&lt;object type=&quot;3&quot; unique_id=&quot;98350&quot;&gt;&lt;property id=&quot;20148&quot; value=&quot;5&quot;/&gt;&lt;property id=&quot;20300&quot; value=&quot;Slide 7 - &amp;quot;Reserve Workshop&amp;quot;&quot;/&gt;&lt;property id=&quot;20307&quot; value=&quot;343&quot;/&gt;&lt;/object&gt;&lt;object type=&quot;3&quot; unique_id=&quot;98477&quot;&gt;&lt;property id=&quot;20148&quot; value=&quot;5&quot;/&gt;&lt;property id=&quot;20300&quot; value=&quot;Slide 6&quot;/&gt;&lt;property id=&quot;20307&quot; value=&quot;346&quot;/&gt;&lt;/object&gt;&lt;object type=&quot;3&quot; unique_id=&quot;111474&quot;&gt;&lt;property id=&quot;20148&quot; value=&quot;5&quot;/&gt;&lt;property id=&quot;20300&quot; value=&quot;Slide 13 - &amp;quot;View Member Drills&amp;quot;&quot;/&gt;&lt;property id=&quot;20307&quot; value=&quot;347&quot;/&gt;&lt;/object&gt;&lt;object type=&quot;3&quot; unique_id=&quot;111475&quot;&gt;&lt;property id=&quot;20148&quot; value=&quot;5&quot;/&gt;&lt;property id=&quot;20300&quot; value=&quot;Slide 17 - &amp;quot;Reserve AD Order Job Data Rows&amp;quot;&quot;/&gt;&lt;property id=&quot;20307&quot; value=&quot;348&quot;/&gt;&lt;/object&gt;&lt;object type=&quot;3&quot; unique_id=&quot;111476&quot;&gt;&lt;property id=&quot;20148&quot; value=&quot;5&quot;/&gt;&lt;property id=&quot;20300&quot; value=&quot;Slide 19 - &amp;quot;Reserve Order Approval&amp;quot;&quot;/&gt;&lt;property id=&quot;20307&quot; value=&quot;349&quot;/&gt;&lt;/object&gt;&lt;object type=&quot;3&quot; unique_id=&quot;111477&quot;&gt;&lt;property id=&quot;20148&quot; value=&quot;5&quot;/&gt;&lt;property id=&quot;20300&quot; value=&quot;Slide 20 - &amp;quot;Reserve Order Approval&amp;quot;&quot;/&gt;&lt;property id=&quot;20307&quot; value=&quot;350&quot;/&gt;&lt;/object&gt;&lt;object type=&quot;3&quot; unique_id=&quot;123755&quot;&gt;&lt;property id=&quot;20148&quot; value=&quot;5&quot;/&gt;&lt;property id=&quot;20300&quot; value=&quot;Slide 25&quot;/&gt;&lt;property id=&quot;20307&quot; value=&quot;352&quot;/&gt;&lt;/object&gt;&lt;object type=&quot;3&quot; unique_id=&quot;123926&quot;&gt;&lt;property id=&quot;20148&quot; value=&quot;5&quot;/&gt;&lt;property id=&quot;20300&quot; value=&quot;Slide 26&quot;/&gt;&lt;property id=&quot;20307&quot; value=&quot;353&quot;/&gt;&lt;/object&gt;&lt;object type=&quot;3&quot; unique_id=&quot;124087&quot;&gt;&lt;property id=&quot;20148&quot; value=&quot;5&quot;/&gt;&lt;property id=&quot;20300&quot; value=&quot;Slide 1&quot;/&gt;&lt;property id=&quot;20307&quot; value=&quot;354&quot;/&gt;&lt;/object&gt;&lt;object type=&quot;3&quot; unique_id=&quot;124192&quot;&gt;&lt;property id=&quot;20148&quot; value=&quot;5&quot;/&gt;&lt;property id=&quot;20300&quot; value=&quot;Slide 2&quot;/&gt;&lt;property id=&quot;20307&quot; value=&quot;355&quot;/&gt;&lt;/object&gt;&lt;object type=&quot;3&quot; unique_id=&quot;124193&quot;&gt;&lt;property id=&quot;20148&quot; value=&quot;5&quot;/&gt;&lt;property id=&quot;20300&quot; value=&quot;Slide 3&quot;/&gt;&lt;property id=&quot;20307&quot; value=&quot;356&quot;/&gt;&lt;/object&gt;&lt;/object&gt;&lt;/object&gt;&lt;/database&gt;"/>
  <p:tag name="SECTOMILLISECCONVERTED" val="1"/>
</p:tagLst>
</file>

<file path=ppt/theme/theme1.xml><?xml version="1.0" encoding="utf-8"?>
<a:theme xmlns:a="http://schemas.openxmlformats.org/drawingml/2006/main" name="1_Default Design">
  <a:themeElements>
    <a:clrScheme name="Custom 5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themeOverride>
</file>

<file path=ppt/theme/themeOverride2.xml><?xml version="1.0" encoding="utf-8"?>
<a:themeOverride xmlns:a="http://schemas.openxmlformats.org/drawingml/2006/main">
  <a:clrScheme name="Custom 5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themeOverride>
</file>

<file path=ppt/theme/themeOverride3.xml><?xml version="1.0" encoding="utf-8"?>
<a:themeOverride xmlns:a="http://schemas.openxmlformats.org/drawingml/2006/main">
  <a:clrScheme name="Custom 5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themeOverride>
</file>

<file path=docProps/app.xml><?xml version="1.0" encoding="utf-8"?>
<Properties xmlns="http://schemas.openxmlformats.org/officeDocument/2006/extended-properties" xmlns:vt="http://schemas.openxmlformats.org/officeDocument/2006/docPropsVTypes">
  <Template/>
  <TotalTime>5993</TotalTime>
  <Words>3280</Words>
  <Application>Microsoft Office PowerPoint</Application>
  <PresentationFormat>On-screen Show (4:3)</PresentationFormat>
  <Paragraphs>250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Aharoni</vt:lpstr>
      <vt:lpstr>Arial</vt:lpstr>
      <vt:lpstr>Arial Black</vt:lpstr>
      <vt:lpstr>Calibri</vt:lpstr>
      <vt:lpstr>Castellar</vt:lpstr>
      <vt:lpstr>Gill Sans MT</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Reserve Workshop</vt:lpstr>
      <vt:lpstr>PowerPoint Presentation</vt:lpstr>
      <vt:lpstr>PowerPoint Presentation</vt:lpstr>
      <vt:lpstr>PowerPoint Presentation</vt:lpstr>
      <vt:lpstr>View Member Drills</vt:lpstr>
      <vt:lpstr>View Member Drills</vt:lpstr>
      <vt:lpstr>View Member Drills</vt:lpstr>
      <vt:lpstr>PowerPoint Presentation</vt:lpstr>
      <vt:lpstr>PowerPoint Presentation</vt:lpstr>
      <vt:lpstr>PowerPoint Presentation</vt:lpstr>
      <vt:lpstr>Reserve AD Order Job Data Rows</vt:lpstr>
      <vt:lpstr>PowerPoint Presentation</vt:lpstr>
      <vt:lpstr>Reserve Order Approval</vt:lpstr>
      <vt:lpstr>Reserve Order Approval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JRJames</dc:creator>
  <cp:lastModifiedBy>ppcpd8</cp:lastModifiedBy>
  <cp:revision>477</cp:revision>
  <cp:lastPrinted>2019-08-13T15:58:36Z</cp:lastPrinted>
  <dcterms:created xsi:type="dcterms:W3CDTF">1601-01-01T00:00:00Z</dcterms:created>
  <dcterms:modified xsi:type="dcterms:W3CDTF">2019-08-16T17:58:53Z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